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notesMasterIdLst>
    <p:notesMasterId r:id="rId38"/>
  </p:notesMasterIdLst>
  <p:sldIdLst>
    <p:sldId id="256" r:id="rId2"/>
    <p:sldId id="258" r:id="rId3"/>
    <p:sldId id="257" r:id="rId4"/>
    <p:sldId id="259" r:id="rId5"/>
    <p:sldId id="260" r:id="rId6"/>
    <p:sldId id="261" r:id="rId7"/>
    <p:sldId id="262" r:id="rId8"/>
    <p:sldId id="29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6" r:id="rId32"/>
    <p:sldId id="288" r:id="rId33"/>
    <p:sldId id="289" r:id="rId34"/>
    <p:sldId id="290" r:id="rId35"/>
    <p:sldId id="291" r:id="rId36"/>
    <p:sldId id="285" r:id="rId37"/>
  </p:sldIdLst>
  <p:sldSz cx="9906000" cy="6858000" type="A4"/>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نمط متوسط 1 - تميي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نمط فاتح 3 - تميي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p:scale>
          <a:sx n="50" d="100"/>
          <a:sy n="50" d="100"/>
        </p:scale>
        <p:origin x="-1836" y="-510"/>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99B9F2-E21A-4BB3-8764-30254372B149}" type="datetimeFigureOut">
              <a:rPr lang="en-US" smtClean="0"/>
              <a:pPr/>
              <a:t>5/25/2023</a:t>
            </a:fld>
            <a:endParaRPr lang="en-US"/>
          </a:p>
        </p:txBody>
      </p:sp>
      <p:sp>
        <p:nvSpPr>
          <p:cNvPr id="4" name="عنصر نائب لصورة الشريحة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8BB216-D79E-40D1-8E2D-007D6EC886F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952500" y="685800"/>
            <a:ext cx="4953000" cy="3429000"/>
          </a:xfrm>
        </p:spPr>
      </p:sp>
      <p:sp>
        <p:nvSpPr>
          <p:cNvPr id="3" name="عنصر نائب للملاحظات 2"/>
          <p:cNvSpPr>
            <a:spLocks noGrp="1"/>
          </p:cNvSpPr>
          <p:nvPr>
            <p:ph type="body" idx="1"/>
          </p:nvPr>
        </p:nvSpPr>
        <p:spPr/>
        <p:txBody>
          <a:bodyPr>
            <a:normAutofit/>
          </a:bodyPr>
          <a:lstStyle/>
          <a:p>
            <a:endParaRPr lang="en-US"/>
          </a:p>
        </p:txBody>
      </p:sp>
      <p:sp>
        <p:nvSpPr>
          <p:cNvPr id="4" name="عنصر نائب لرقم الشريحة 3"/>
          <p:cNvSpPr>
            <a:spLocks noGrp="1"/>
          </p:cNvSpPr>
          <p:nvPr>
            <p:ph type="sldNum" sz="quarter" idx="10"/>
          </p:nvPr>
        </p:nvSpPr>
        <p:spPr/>
        <p:txBody>
          <a:bodyPr/>
          <a:lstStyle/>
          <a:p>
            <a:fld id="{5F8BB216-D79E-40D1-8E2D-007D6EC886FD}"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a:p>
        </p:txBody>
      </p:sp>
      <p:sp>
        <p:nvSpPr>
          <p:cNvPr id="4" name="عنصر نائب لرقم الشريحة 3"/>
          <p:cNvSpPr>
            <a:spLocks noGrp="1"/>
          </p:cNvSpPr>
          <p:nvPr>
            <p:ph type="sldNum" sz="quarter" idx="10"/>
          </p:nvPr>
        </p:nvSpPr>
        <p:spPr/>
        <p:txBody>
          <a:bodyPr/>
          <a:lstStyle/>
          <a:p>
            <a:fld id="{5F8BB216-D79E-40D1-8E2D-007D6EC886FD}" type="slidenum">
              <a:rPr lang="en-US" smtClean="0"/>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476500" y="3124200"/>
            <a:ext cx="668655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476500" y="5003322"/>
            <a:ext cx="668655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8506923" y="1158222"/>
            <a:ext cx="2286000" cy="412750"/>
          </a:xfrm>
        </p:spPr>
        <p:txBody>
          <a:bodyPr/>
          <a:lstStyle/>
          <a:p>
            <a:fld id="{0B7F7B08-EFF8-4419-975F-380882843962}" type="datetime1">
              <a:rPr lang="ar-SA" smtClean="0"/>
              <a:pPr/>
              <a:t>06/11/1444</a:t>
            </a:fld>
            <a:endParaRPr lang="ar-SA"/>
          </a:p>
        </p:txBody>
      </p:sp>
      <p:sp>
        <p:nvSpPr>
          <p:cNvPr id="17" name="عنصر نائب للتذييل 16"/>
          <p:cNvSpPr>
            <a:spLocks noGrp="1"/>
          </p:cNvSpPr>
          <p:nvPr>
            <p:ph type="ftr" sz="quarter" idx="11"/>
          </p:nvPr>
        </p:nvSpPr>
        <p:spPr bwMode="auto">
          <a:xfrm rot="5400000">
            <a:off x="7819441" y="4165667"/>
            <a:ext cx="3657600" cy="416052"/>
          </a:xfrm>
        </p:spPr>
        <p:txBody>
          <a:bodyPr/>
          <a:lstStyle/>
          <a:p>
            <a:endParaRPr lang="ar-SA"/>
          </a:p>
        </p:txBody>
      </p:sp>
      <p:sp>
        <p:nvSpPr>
          <p:cNvPr id="10" name="مستطيل 9"/>
          <p:cNvSpPr/>
          <p:nvPr/>
        </p:nvSpPr>
        <p:spPr bwMode="auto">
          <a:xfrm>
            <a:off x="412750" y="0"/>
            <a:ext cx="6604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99364" y="0"/>
            <a:ext cx="113386"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1073150" y="0"/>
            <a:ext cx="197028"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236430" y="0"/>
            <a:ext cx="24947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15206"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906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925288"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87052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1557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8733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320800" y="0"/>
            <a:ext cx="8255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60400" y="3429000"/>
            <a:ext cx="140335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418768" y="4866752"/>
            <a:ext cx="694876"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182003" y="5500632"/>
            <a:ext cx="14859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802892" y="5788152"/>
            <a:ext cx="29718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2063750" y="4495800"/>
            <a:ext cx="39624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436006" y="4928702"/>
            <a:ext cx="660400" cy="517524"/>
          </a:xfrm>
        </p:spPr>
        <p:txBody>
          <a:bodyPr/>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F0ACB64-CADF-4388-8283-5C0DFF558CBF}" type="datetime1">
              <a:rPr lang="ar-SA" smtClean="0"/>
              <a:pPr/>
              <a:t>06/11/1444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7181850" y="274640"/>
            <a:ext cx="18161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95300" y="274639"/>
            <a:ext cx="652145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3C19F7E-6B66-4F7E-BA86-BA7D562A7725}" type="datetime1">
              <a:rPr lang="ar-SA" smtClean="0"/>
              <a:pPr/>
              <a:t>06/11/1444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95300" y="1600200"/>
            <a:ext cx="80899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631341E-A1E2-4546-B0A9-929BF3BAF73D}" type="datetime1">
              <a:rPr lang="ar-SA" smtClean="0"/>
              <a:pPr/>
              <a:t>06/11/1444</a:t>
            </a:fld>
            <a:endParaRPr lang="ar-SA"/>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76500" y="2895600"/>
            <a:ext cx="668655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476500" y="5010150"/>
            <a:ext cx="668655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8505444" y="1154557"/>
            <a:ext cx="2286000" cy="412750"/>
          </a:xfrm>
        </p:spPr>
        <p:txBody>
          <a:bodyPr/>
          <a:lstStyle/>
          <a:p>
            <a:fld id="{34DC5892-5C7F-4CA2-998E-C478E82C0C08}" type="datetime1">
              <a:rPr lang="ar-SA" smtClean="0"/>
              <a:pPr/>
              <a:t>06/11/1444</a:t>
            </a:fld>
            <a:endParaRPr lang="ar-SA"/>
          </a:p>
        </p:txBody>
      </p:sp>
      <p:sp>
        <p:nvSpPr>
          <p:cNvPr id="5" name="عنصر نائب للتذييل 4"/>
          <p:cNvSpPr>
            <a:spLocks noGrp="1"/>
          </p:cNvSpPr>
          <p:nvPr>
            <p:ph type="ftr" sz="quarter" idx="11"/>
          </p:nvPr>
        </p:nvSpPr>
        <p:spPr bwMode="auto">
          <a:xfrm rot="5400000">
            <a:off x="7819644" y="4162806"/>
            <a:ext cx="3657600" cy="416052"/>
          </a:xfrm>
        </p:spPr>
        <p:txBody>
          <a:bodyPr/>
          <a:lstStyle/>
          <a:p>
            <a:endParaRPr lang="ar-SA"/>
          </a:p>
        </p:txBody>
      </p:sp>
      <p:sp>
        <p:nvSpPr>
          <p:cNvPr id="9" name="مستطيل 8"/>
          <p:cNvSpPr/>
          <p:nvPr/>
        </p:nvSpPr>
        <p:spPr bwMode="auto">
          <a:xfrm>
            <a:off x="412750" y="0"/>
            <a:ext cx="6604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99364" y="0"/>
            <a:ext cx="113386"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1073150" y="0"/>
            <a:ext cx="197028"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236430" y="0"/>
            <a:ext cx="24947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15206"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906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925288"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87052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1557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320800" y="0"/>
            <a:ext cx="8255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60400" y="3429000"/>
            <a:ext cx="140335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435096" y="4866752"/>
            <a:ext cx="694876"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182003" y="5500632"/>
            <a:ext cx="14859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802892" y="5791200"/>
            <a:ext cx="29718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2035627" y="4479888"/>
            <a:ext cx="39624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85610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452334" y="4928702"/>
            <a:ext cx="660400" cy="517524"/>
          </a:xfrm>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A0A5A2C6-AC9B-4226-A569-68654F566D20}" type="datetime1">
              <a:rPr lang="ar-SA" smtClean="0"/>
              <a:pPr/>
              <a:t>06/11/1444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95300" y="1600200"/>
            <a:ext cx="39624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626102" y="1600200"/>
            <a:ext cx="39624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95300" y="273050"/>
            <a:ext cx="817245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93E96188-0B56-413C-A055-69C35AD7D3C0}" type="datetime1">
              <a:rPr lang="ar-SA" smtClean="0"/>
              <a:pPr/>
              <a:t>06/11/1444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95300" y="2362200"/>
            <a:ext cx="39624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736306" y="2362200"/>
            <a:ext cx="39624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95300" y="1569720"/>
            <a:ext cx="39624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705350" y="1569720"/>
            <a:ext cx="39624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9D74D4D1-1228-4D68-A809-F3F8A2FA6560}" type="datetime1">
              <a:rPr lang="ar-SA" smtClean="0"/>
              <a:pPr/>
              <a:t>06/11/1444</a:t>
            </a:fld>
            <a:endParaRPr lang="ar-SA"/>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04E1A12-5C37-4EB0-8CCD-818448DC728B}" type="datetime1">
              <a:rPr lang="ar-SA" smtClean="0"/>
              <a:pPr/>
              <a:t>06/11/1444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949325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915728" y="3181350"/>
            <a:ext cx="6309360" cy="4953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7379970" y="274320"/>
            <a:ext cx="1654302"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7691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708321"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97409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9575800" y="0"/>
            <a:ext cx="3302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965835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836152" y="5715000"/>
            <a:ext cx="59436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30200" y="274320"/>
            <a:ext cx="61087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5AE626A7-152D-4574-A63F-6E467FD6274E}" type="datetime1">
              <a:rPr lang="ar-SA" smtClean="0"/>
              <a:pPr/>
              <a:t>06/11/1444</a:t>
            </a:fld>
            <a:endParaRPr lang="ar-SA"/>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949325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836152" y="5715000"/>
            <a:ext cx="59436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892201" y="3181350"/>
            <a:ext cx="6309360" cy="4953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68655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7329615" y="264795"/>
            <a:ext cx="1651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97409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9575800" y="0"/>
            <a:ext cx="3302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965835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7691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708321"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4C5A4CAB-C48C-4BCC-B142-0DBBFE8C2E24}" type="datetime1">
              <a:rPr lang="ar-SA" smtClean="0"/>
              <a:pPr/>
              <a:t>06/11/1444</a:t>
            </a:fld>
            <a:endParaRPr lang="ar-SA"/>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949325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95300" y="274638"/>
            <a:ext cx="80899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95300" y="1600200"/>
            <a:ext cx="80899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8305800" y="1065849"/>
            <a:ext cx="2011680" cy="416052"/>
          </a:xfrm>
          <a:prstGeom prst="rect">
            <a:avLst/>
          </a:prstGeom>
        </p:spPr>
        <p:txBody>
          <a:bodyPr vert="horz" anchor="ctr" anchorCtr="0"/>
          <a:lstStyle>
            <a:lvl1pPr algn="r" eaLnBrk="1" latinLnBrk="0" hangingPunct="1">
              <a:defRPr kumimoji="0" sz="1200">
                <a:solidFill>
                  <a:schemeClr val="tx2"/>
                </a:solidFill>
              </a:defRPr>
            </a:lvl1pPr>
          </a:lstStyle>
          <a:p>
            <a:fld id="{CE15E4D7-A24F-4EBF-9FDA-B75815563B18}" type="datetime1">
              <a:rPr lang="ar-SA" smtClean="0"/>
              <a:pPr/>
              <a:t>06/11/1444</a:t>
            </a:fld>
            <a:endParaRPr lang="ar-SA"/>
          </a:p>
        </p:txBody>
      </p:sp>
      <p:sp>
        <p:nvSpPr>
          <p:cNvPr id="3" name="عنصر نائب للتذييل 2"/>
          <p:cNvSpPr>
            <a:spLocks noGrp="1"/>
          </p:cNvSpPr>
          <p:nvPr>
            <p:ph type="ftr" sz="quarter" idx="3"/>
          </p:nvPr>
        </p:nvSpPr>
        <p:spPr>
          <a:xfrm rot="5400000">
            <a:off x="7706052" y="3722000"/>
            <a:ext cx="3200400" cy="39624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8255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97409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9575800" y="0"/>
            <a:ext cx="3302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965835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836152" y="5715000"/>
            <a:ext cx="59436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806434" y="5734050"/>
            <a:ext cx="6604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chor="t">
            <a:normAutofit/>
          </a:bodyPr>
          <a:lstStyle/>
          <a:p>
            <a:r>
              <a:rPr lang="en-US" dirty="0" smtClean="0">
                <a:solidFill>
                  <a:schemeClr val="tx1"/>
                </a:solidFill>
              </a:rPr>
              <a:t>Assessment of Iraqi Patient Knowledge Regarding MRI Safety Before the Scanning</a:t>
            </a:r>
            <a:endParaRPr lang="en-US" dirty="0">
              <a:solidFill>
                <a:schemeClr val="tx1"/>
              </a:solidFill>
            </a:endParaRPr>
          </a:p>
        </p:txBody>
      </p:sp>
      <p:sp>
        <p:nvSpPr>
          <p:cNvPr id="3" name="عنوان فرعي 2"/>
          <p:cNvSpPr>
            <a:spLocks noGrp="1"/>
          </p:cNvSpPr>
          <p:nvPr>
            <p:ph type="subTitle" idx="1"/>
          </p:nvPr>
        </p:nvSpPr>
        <p:spPr/>
        <p:txBody>
          <a:bodyPr/>
          <a:lstStyle/>
          <a:p>
            <a:r>
              <a:rPr lang="en-US" dirty="0" smtClean="0">
                <a:solidFill>
                  <a:schemeClr val="tx1"/>
                </a:solidFill>
              </a:rPr>
              <a:t>By: Mohammed </a:t>
            </a:r>
            <a:r>
              <a:rPr lang="en-US" dirty="0" err="1" smtClean="0">
                <a:solidFill>
                  <a:schemeClr val="tx1"/>
                </a:solidFill>
              </a:rPr>
              <a:t>Jasim</a:t>
            </a:r>
            <a:r>
              <a:rPr lang="en-US" dirty="0" smtClean="0">
                <a:solidFill>
                  <a:schemeClr val="tx1"/>
                </a:solidFill>
              </a:rPr>
              <a:t>, Ali </a:t>
            </a:r>
            <a:r>
              <a:rPr lang="en-US" dirty="0" err="1" smtClean="0">
                <a:solidFill>
                  <a:schemeClr val="tx1"/>
                </a:solidFill>
              </a:rPr>
              <a:t>Hussien</a:t>
            </a:r>
            <a:r>
              <a:rPr lang="en-US" dirty="0" smtClean="0">
                <a:solidFill>
                  <a:schemeClr val="tx1"/>
                </a:solidFill>
              </a:rPr>
              <a:t>, </a:t>
            </a:r>
            <a:r>
              <a:rPr lang="en-US" dirty="0" err="1" smtClean="0">
                <a:solidFill>
                  <a:schemeClr val="tx1"/>
                </a:solidFill>
              </a:rPr>
              <a:t>Zainab</a:t>
            </a:r>
            <a:r>
              <a:rPr lang="en-US" dirty="0" smtClean="0">
                <a:solidFill>
                  <a:schemeClr val="tx1"/>
                </a:solidFill>
              </a:rPr>
              <a:t> </a:t>
            </a:r>
            <a:r>
              <a:rPr lang="en-US" dirty="0" err="1" smtClean="0">
                <a:solidFill>
                  <a:schemeClr val="tx1"/>
                </a:solidFill>
              </a:rPr>
              <a:t>Mahmood</a:t>
            </a:r>
            <a:r>
              <a:rPr lang="en-US" dirty="0" smtClean="0">
                <a:solidFill>
                  <a:schemeClr val="tx1"/>
                </a:solidFill>
              </a:rPr>
              <a:t>, </a:t>
            </a:r>
            <a:r>
              <a:rPr lang="en-US" dirty="0" err="1" smtClean="0">
                <a:solidFill>
                  <a:schemeClr val="tx1"/>
                </a:solidFill>
              </a:rPr>
              <a:t>Zainab</a:t>
            </a:r>
            <a:r>
              <a:rPr lang="en-US" dirty="0" smtClean="0">
                <a:solidFill>
                  <a:schemeClr val="tx1"/>
                </a:solidFill>
              </a:rPr>
              <a:t> </a:t>
            </a:r>
            <a:r>
              <a:rPr lang="en-US" dirty="0" err="1" smtClean="0">
                <a:solidFill>
                  <a:schemeClr val="tx1"/>
                </a:solidFill>
              </a:rPr>
              <a:t>Mahdi</a:t>
            </a:r>
            <a:r>
              <a:rPr lang="en-US" dirty="0" smtClean="0">
                <a:solidFill>
                  <a:schemeClr val="tx1"/>
                </a:solidFill>
              </a:rPr>
              <a:t>, </a:t>
            </a:r>
            <a:r>
              <a:rPr lang="en-US" dirty="0" err="1" smtClean="0">
                <a:solidFill>
                  <a:schemeClr val="tx1"/>
                </a:solidFill>
              </a:rPr>
              <a:t>Noor</a:t>
            </a:r>
            <a:r>
              <a:rPr lang="en-US" dirty="0" smtClean="0">
                <a:solidFill>
                  <a:schemeClr val="tx1"/>
                </a:solidFill>
              </a:rPr>
              <a:t> Al-Shams Kareem</a:t>
            </a:r>
          </a:p>
          <a:p>
            <a:endParaRPr lang="en-US" dirty="0" smtClean="0"/>
          </a:p>
          <a:p>
            <a:r>
              <a:rPr lang="en-US" dirty="0" smtClean="0">
                <a:solidFill>
                  <a:schemeClr val="tx1"/>
                </a:solidFill>
              </a:rPr>
              <a:t>Supervised By: Dr. </a:t>
            </a:r>
            <a:r>
              <a:rPr lang="en-US" dirty="0" err="1" smtClean="0">
                <a:solidFill>
                  <a:schemeClr val="tx1"/>
                </a:solidFill>
              </a:rPr>
              <a:t>Qays</a:t>
            </a:r>
            <a:r>
              <a:rPr lang="en-US" dirty="0" smtClean="0">
                <a:solidFill>
                  <a:schemeClr val="tx1"/>
                </a:solidFill>
              </a:rPr>
              <a:t> Ahmed</a:t>
            </a:r>
            <a:endParaRPr lang="en-US" dirty="0">
              <a:solidFill>
                <a:schemeClr val="tx1"/>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1</a:t>
            </a:fld>
            <a:endParaRPr lang="ar-S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Results</a:t>
            </a:r>
            <a:endParaRPr lang="en-US" dirty="0"/>
          </a:p>
        </p:txBody>
      </p:sp>
      <p:sp>
        <p:nvSpPr>
          <p:cNvPr id="3" name="عنصر نائب للمحتوى 2"/>
          <p:cNvSpPr>
            <a:spLocks noGrp="1"/>
          </p:cNvSpPr>
          <p:nvPr>
            <p:ph sz="quarter" idx="1"/>
          </p:nvPr>
        </p:nvSpPr>
        <p:spPr/>
        <p:txBody>
          <a:bodyPr/>
          <a:lstStyle/>
          <a:p>
            <a:r>
              <a:rPr lang="en-US" dirty="0" smtClean="0"/>
              <a:t>A total of 200 questionnaires were distributed, and 200 were returned, which represents a response rate of 100%.</a:t>
            </a:r>
          </a:p>
        </p:txBody>
      </p:sp>
      <p:sp>
        <p:nvSpPr>
          <p:cNvPr id="4" name="عنصر نائب لرقم الشريحة 3"/>
          <p:cNvSpPr>
            <a:spLocks noGrp="1"/>
          </p:cNvSpPr>
          <p:nvPr>
            <p:ph type="sldNum" sz="quarter" idx="15"/>
          </p:nvPr>
        </p:nvSpPr>
        <p:spPr/>
        <p:txBody>
          <a:bodyPr/>
          <a:lstStyle/>
          <a:p>
            <a:fld id="{0B34F065-1154-456A-91E3-76DE8E75E17B}" type="slidenum">
              <a:rPr lang="ar-SA" smtClean="0"/>
              <a:pPr/>
              <a:t>10</a:t>
            </a:fld>
            <a:endParaRPr lang="ar-S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5"/>
          <p:cNvSpPr>
            <a:spLocks noGrp="1"/>
          </p:cNvSpPr>
          <p:nvPr>
            <p:ph type="title"/>
          </p:nvPr>
        </p:nvSpPr>
        <p:spPr/>
        <p:txBody>
          <a:bodyPr>
            <a:normAutofit/>
          </a:bodyPr>
          <a:lstStyle/>
          <a:p>
            <a:r>
              <a:rPr lang="en-US" b="1" dirty="0" smtClean="0"/>
              <a:t>Table 1</a:t>
            </a:r>
            <a:r>
              <a:rPr lang="en-US" dirty="0" smtClean="0"/>
              <a:t> Demographic Data of the Participants</a:t>
            </a:r>
            <a:endParaRPr lang="en-US" dirty="0"/>
          </a:p>
        </p:txBody>
      </p:sp>
      <p:sp>
        <p:nvSpPr>
          <p:cNvPr id="4" name="عنصر نائب لرقم الشريحة 3"/>
          <p:cNvSpPr>
            <a:spLocks noGrp="1"/>
          </p:cNvSpPr>
          <p:nvPr>
            <p:ph type="sldNum" sz="quarter" idx="11"/>
          </p:nvPr>
        </p:nvSpPr>
        <p:spPr/>
        <p:txBody>
          <a:bodyPr/>
          <a:lstStyle/>
          <a:p>
            <a:fld id="{0B34F065-1154-456A-91E3-76DE8E75E17B}" type="slidenum">
              <a:rPr lang="ar-SA" smtClean="0"/>
              <a:pPr/>
              <a:t>11</a:t>
            </a:fld>
            <a:endParaRPr lang="ar-SA"/>
          </a:p>
        </p:txBody>
      </p:sp>
      <p:graphicFrame>
        <p:nvGraphicFramePr>
          <p:cNvPr id="5" name="جدول 4"/>
          <p:cNvGraphicFramePr>
            <a:graphicFrameLocks noGrp="1"/>
          </p:cNvGraphicFramePr>
          <p:nvPr/>
        </p:nvGraphicFramePr>
        <p:xfrm>
          <a:off x="238092" y="1500179"/>
          <a:ext cx="8643998" cy="5143536"/>
        </p:xfrm>
        <a:graphic>
          <a:graphicData uri="http://schemas.openxmlformats.org/drawingml/2006/table">
            <a:tbl>
              <a:tblPr firstRow="1" bandRow="1">
                <a:tableStyleId>{5C22544A-7EE6-4342-B048-85BDC9FD1C3A}</a:tableStyleId>
              </a:tblPr>
              <a:tblGrid>
                <a:gridCol w="1440665"/>
                <a:gridCol w="1440665"/>
                <a:gridCol w="2881334"/>
                <a:gridCol w="2881334"/>
              </a:tblGrid>
              <a:tr h="338865">
                <a:tc gridSpan="2">
                  <a:txBody>
                    <a:bodyPr/>
                    <a:lstStyle/>
                    <a:p>
                      <a:r>
                        <a:rPr lang="en-US" sz="1600" dirty="0" smtClean="0"/>
                        <a:t>Variable</a:t>
                      </a:r>
                      <a:endParaRPr lang="en-US" sz="1600" dirty="0"/>
                    </a:p>
                  </a:txBody>
                  <a:tcPr marL="99060" marR="99060" anchor="ctr"/>
                </a:tc>
                <a:tc hMerge="1">
                  <a:txBody>
                    <a:bodyPr/>
                    <a:lstStyle/>
                    <a:p>
                      <a:endParaRPr lang="en-US"/>
                    </a:p>
                  </a:txBody>
                  <a:tcPr/>
                </a:tc>
                <a:tc>
                  <a:txBody>
                    <a:bodyPr/>
                    <a:lstStyle/>
                    <a:p>
                      <a:r>
                        <a:rPr lang="en-US" sz="1600" dirty="0" smtClean="0"/>
                        <a:t>No.</a:t>
                      </a:r>
                      <a:endParaRPr lang="en-US" sz="1600" dirty="0"/>
                    </a:p>
                  </a:txBody>
                  <a:tcPr marL="99060" marR="99060" anchor="ctr"/>
                </a:tc>
                <a:tc>
                  <a:txBody>
                    <a:bodyPr/>
                    <a:lstStyle/>
                    <a:p>
                      <a:r>
                        <a:rPr lang="en-US" sz="1600" dirty="0" smtClean="0"/>
                        <a:t>%</a:t>
                      </a:r>
                      <a:endParaRPr lang="en-US" sz="1600" dirty="0"/>
                    </a:p>
                  </a:txBody>
                  <a:tcPr marL="99060" marR="99060" anchor="ctr"/>
                </a:tc>
              </a:tr>
              <a:tr h="338865">
                <a:tc rowSpan="2">
                  <a:txBody>
                    <a:bodyPr/>
                    <a:lstStyle/>
                    <a:p>
                      <a:r>
                        <a:rPr lang="en-US" sz="1600" dirty="0" smtClean="0"/>
                        <a:t>Gender</a:t>
                      </a:r>
                      <a:endParaRPr lang="en-US" sz="1600" dirty="0"/>
                    </a:p>
                  </a:txBody>
                  <a:tcPr marL="99060" marR="99060" anchor="ctr"/>
                </a:tc>
                <a:tc>
                  <a:txBody>
                    <a:bodyPr/>
                    <a:lstStyle/>
                    <a:p>
                      <a:r>
                        <a:rPr lang="en-US" sz="1600" dirty="0" smtClean="0"/>
                        <a:t>Male</a:t>
                      </a:r>
                      <a:endParaRPr lang="en-US" sz="1600" dirty="0"/>
                    </a:p>
                  </a:txBody>
                  <a:tcPr marL="99060" marR="99060" anchor="ctr"/>
                </a:tc>
                <a:tc>
                  <a:txBody>
                    <a:bodyPr/>
                    <a:lstStyle/>
                    <a:p>
                      <a:r>
                        <a:rPr lang="en-US" sz="1600" dirty="0" smtClean="0"/>
                        <a:t>103</a:t>
                      </a:r>
                      <a:endParaRPr lang="en-US" sz="1600" dirty="0"/>
                    </a:p>
                  </a:txBody>
                  <a:tcPr marL="99060" marR="99060" anchor="ctr"/>
                </a:tc>
                <a:tc>
                  <a:txBody>
                    <a:bodyPr/>
                    <a:lstStyle/>
                    <a:p>
                      <a:r>
                        <a:rPr lang="en-US" sz="1600" dirty="0" smtClean="0"/>
                        <a:t>51.5</a:t>
                      </a:r>
                      <a:endParaRPr lang="en-US" sz="1600" dirty="0"/>
                    </a:p>
                  </a:txBody>
                  <a:tcPr marL="99060" marR="99060" anchor="ctr"/>
                </a:tc>
              </a:tr>
              <a:tr h="338865">
                <a:tc vMerge="1">
                  <a:txBody>
                    <a:bodyPr/>
                    <a:lstStyle/>
                    <a:p>
                      <a:endParaRPr lang="en-US"/>
                    </a:p>
                  </a:txBody>
                  <a:tcPr/>
                </a:tc>
                <a:tc>
                  <a:txBody>
                    <a:bodyPr/>
                    <a:lstStyle/>
                    <a:p>
                      <a:r>
                        <a:rPr lang="en-US" sz="1600" dirty="0" smtClean="0"/>
                        <a:t>Female</a:t>
                      </a:r>
                      <a:endParaRPr lang="en-US" sz="1600" dirty="0"/>
                    </a:p>
                  </a:txBody>
                  <a:tcPr marL="99060" marR="99060" anchor="ctr"/>
                </a:tc>
                <a:tc>
                  <a:txBody>
                    <a:bodyPr/>
                    <a:lstStyle/>
                    <a:p>
                      <a:r>
                        <a:rPr lang="en-US" sz="1600" dirty="0" smtClean="0"/>
                        <a:t>97</a:t>
                      </a:r>
                      <a:endParaRPr lang="en-US" sz="1600" dirty="0"/>
                    </a:p>
                  </a:txBody>
                  <a:tcPr marL="99060" marR="99060" anchor="ctr"/>
                </a:tc>
                <a:tc>
                  <a:txBody>
                    <a:bodyPr/>
                    <a:lstStyle/>
                    <a:p>
                      <a:r>
                        <a:rPr lang="en-US" sz="1600" dirty="0" smtClean="0"/>
                        <a:t>48.5</a:t>
                      </a:r>
                      <a:endParaRPr lang="en-US" sz="1600" dirty="0"/>
                    </a:p>
                  </a:txBody>
                  <a:tcPr marL="99060" marR="99060" anchor="ctr"/>
                </a:tc>
              </a:tr>
              <a:tr h="338865">
                <a:tc rowSpan="4">
                  <a:txBody>
                    <a:bodyPr/>
                    <a:lstStyle/>
                    <a:p>
                      <a:r>
                        <a:rPr lang="en-US" sz="1600" dirty="0" smtClean="0"/>
                        <a:t>Age</a:t>
                      </a:r>
                      <a:endParaRPr lang="en-US" sz="1600" dirty="0"/>
                    </a:p>
                  </a:txBody>
                  <a:tcPr marL="99060" marR="99060" anchor="ctr"/>
                </a:tc>
                <a:tc>
                  <a:txBody>
                    <a:bodyPr/>
                    <a:lstStyle/>
                    <a:p>
                      <a:r>
                        <a:rPr lang="en-US" sz="1600" dirty="0" smtClean="0"/>
                        <a:t>&lt;20</a:t>
                      </a:r>
                      <a:endParaRPr lang="en-US" sz="1600" dirty="0"/>
                    </a:p>
                  </a:txBody>
                  <a:tcPr marL="99060" marR="99060" anchor="ctr"/>
                </a:tc>
                <a:tc>
                  <a:txBody>
                    <a:bodyPr/>
                    <a:lstStyle/>
                    <a:p>
                      <a:r>
                        <a:rPr lang="en-US" sz="1600" dirty="0" smtClean="0"/>
                        <a:t>11</a:t>
                      </a:r>
                      <a:endParaRPr lang="en-US" sz="1600" dirty="0"/>
                    </a:p>
                  </a:txBody>
                  <a:tcPr marL="99060" marR="99060" anchor="ctr"/>
                </a:tc>
                <a:tc>
                  <a:txBody>
                    <a:bodyPr/>
                    <a:lstStyle/>
                    <a:p>
                      <a:r>
                        <a:rPr lang="en-US" sz="1600" dirty="0" smtClean="0"/>
                        <a:t>5.5</a:t>
                      </a:r>
                      <a:endParaRPr lang="en-US" sz="1600" dirty="0"/>
                    </a:p>
                  </a:txBody>
                  <a:tcPr marL="99060" marR="99060" anchor="ctr"/>
                </a:tc>
              </a:tr>
              <a:tr h="338865">
                <a:tc vMerge="1">
                  <a:txBody>
                    <a:bodyPr/>
                    <a:lstStyle/>
                    <a:p>
                      <a:endParaRPr lang="en-US"/>
                    </a:p>
                  </a:txBody>
                  <a:tcPr/>
                </a:tc>
                <a:tc>
                  <a:txBody>
                    <a:bodyPr/>
                    <a:lstStyle/>
                    <a:p>
                      <a:r>
                        <a:rPr lang="en-US" sz="1600" dirty="0" smtClean="0"/>
                        <a:t>20-40</a:t>
                      </a:r>
                      <a:endParaRPr lang="en-US" sz="1600" dirty="0"/>
                    </a:p>
                  </a:txBody>
                  <a:tcPr marL="99060" marR="99060" anchor="ctr"/>
                </a:tc>
                <a:tc>
                  <a:txBody>
                    <a:bodyPr/>
                    <a:lstStyle/>
                    <a:p>
                      <a:r>
                        <a:rPr lang="en-US" sz="1600" dirty="0" smtClean="0"/>
                        <a:t>78</a:t>
                      </a:r>
                      <a:endParaRPr lang="en-US" sz="1600" dirty="0"/>
                    </a:p>
                  </a:txBody>
                  <a:tcPr marL="99060" marR="99060" anchor="ctr"/>
                </a:tc>
                <a:tc>
                  <a:txBody>
                    <a:bodyPr/>
                    <a:lstStyle/>
                    <a:p>
                      <a:r>
                        <a:rPr lang="en-US" sz="1600" dirty="0" smtClean="0"/>
                        <a:t>39</a:t>
                      </a:r>
                      <a:endParaRPr lang="en-US" sz="1600" dirty="0"/>
                    </a:p>
                  </a:txBody>
                  <a:tcPr marL="99060" marR="99060" anchor="ctr"/>
                </a:tc>
              </a:tr>
              <a:tr h="338865">
                <a:tc vMerge="1">
                  <a:txBody>
                    <a:bodyPr/>
                    <a:lstStyle/>
                    <a:p>
                      <a:endParaRPr lang="en-US"/>
                    </a:p>
                  </a:txBody>
                  <a:tcPr/>
                </a:tc>
                <a:tc>
                  <a:txBody>
                    <a:bodyPr/>
                    <a:lstStyle/>
                    <a:p>
                      <a:r>
                        <a:rPr lang="en-US" sz="1600" dirty="0" smtClean="0"/>
                        <a:t>41-60</a:t>
                      </a:r>
                      <a:endParaRPr lang="en-US" sz="1600" dirty="0"/>
                    </a:p>
                  </a:txBody>
                  <a:tcPr marL="99060" marR="99060" anchor="ctr"/>
                </a:tc>
                <a:tc>
                  <a:txBody>
                    <a:bodyPr/>
                    <a:lstStyle/>
                    <a:p>
                      <a:r>
                        <a:rPr lang="en-US" sz="1600" dirty="0" smtClean="0"/>
                        <a:t>95</a:t>
                      </a:r>
                      <a:endParaRPr lang="en-US" sz="1600" dirty="0"/>
                    </a:p>
                  </a:txBody>
                  <a:tcPr marL="99060" marR="99060" anchor="ctr"/>
                </a:tc>
                <a:tc>
                  <a:txBody>
                    <a:bodyPr/>
                    <a:lstStyle/>
                    <a:p>
                      <a:r>
                        <a:rPr lang="en-US" sz="1600" dirty="0" smtClean="0"/>
                        <a:t>47.5</a:t>
                      </a:r>
                      <a:endParaRPr lang="en-US" sz="1600" dirty="0"/>
                    </a:p>
                  </a:txBody>
                  <a:tcPr marL="99060" marR="99060" anchor="ctr"/>
                </a:tc>
              </a:tr>
              <a:tr h="338865">
                <a:tc vMerge="1">
                  <a:txBody>
                    <a:bodyPr/>
                    <a:lstStyle/>
                    <a:p>
                      <a:endParaRPr lang="en-US"/>
                    </a:p>
                  </a:txBody>
                  <a:tcPr/>
                </a:tc>
                <a:tc>
                  <a:txBody>
                    <a:bodyPr/>
                    <a:lstStyle/>
                    <a:p>
                      <a:r>
                        <a:rPr lang="en-US" sz="1600" dirty="0" smtClean="0"/>
                        <a:t>&gt;60</a:t>
                      </a:r>
                      <a:endParaRPr lang="en-US" sz="1600" dirty="0"/>
                    </a:p>
                  </a:txBody>
                  <a:tcPr marL="99060" marR="99060" anchor="ctr"/>
                </a:tc>
                <a:tc>
                  <a:txBody>
                    <a:bodyPr/>
                    <a:lstStyle/>
                    <a:p>
                      <a:r>
                        <a:rPr lang="en-US" sz="1600" dirty="0" smtClean="0"/>
                        <a:t>16</a:t>
                      </a:r>
                      <a:endParaRPr lang="en-US" sz="1600" dirty="0"/>
                    </a:p>
                  </a:txBody>
                  <a:tcPr marL="99060" marR="99060" anchor="ctr"/>
                </a:tc>
                <a:tc>
                  <a:txBody>
                    <a:bodyPr/>
                    <a:lstStyle/>
                    <a:p>
                      <a:r>
                        <a:rPr lang="en-US" sz="1600" dirty="0" smtClean="0"/>
                        <a:t>8</a:t>
                      </a:r>
                      <a:endParaRPr lang="en-US" sz="1600" dirty="0"/>
                    </a:p>
                  </a:txBody>
                  <a:tcPr marL="99060" marR="99060" anchor="ctr"/>
                </a:tc>
              </a:tr>
              <a:tr h="338865">
                <a:tc rowSpan="2">
                  <a:txBody>
                    <a:bodyPr/>
                    <a:lstStyle/>
                    <a:p>
                      <a:r>
                        <a:rPr lang="en-US" sz="1600" dirty="0" smtClean="0"/>
                        <a:t>Marital Status</a:t>
                      </a:r>
                      <a:endParaRPr lang="en-US" sz="1600" dirty="0"/>
                    </a:p>
                  </a:txBody>
                  <a:tcPr marL="99060" marR="99060" anchor="ctr"/>
                </a:tc>
                <a:tc>
                  <a:txBody>
                    <a:bodyPr/>
                    <a:lstStyle/>
                    <a:p>
                      <a:r>
                        <a:rPr lang="en-US" sz="1600" dirty="0" smtClean="0"/>
                        <a:t>Married</a:t>
                      </a:r>
                      <a:endParaRPr lang="en-US" sz="1600" dirty="0"/>
                    </a:p>
                  </a:txBody>
                  <a:tcPr marL="99060" marR="99060" anchor="ctr"/>
                </a:tc>
                <a:tc>
                  <a:txBody>
                    <a:bodyPr/>
                    <a:lstStyle/>
                    <a:p>
                      <a:r>
                        <a:rPr lang="en-US" sz="1600" dirty="0" smtClean="0"/>
                        <a:t>158</a:t>
                      </a:r>
                      <a:endParaRPr lang="en-US" sz="1600" dirty="0"/>
                    </a:p>
                  </a:txBody>
                  <a:tcPr marL="99060" marR="99060" anchor="ctr"/>
                </a:tc>
                <a:tc>
                  <a:txBody>
                    <a:bodyPr/>
                    <a:lstStyle/>
                    <a:p>
                      <a:r>
                        <a:rPr lang="en-US" sz="1600" dirty="0" smtClean="0"/>
                        <a:t>79</a:t>
                      </a:r>
                      <a:endParaRPr lang="en-US" sz="1600" dirty="0"/>
                    </a:p>
                  </a:txBody>
                  <a:tcPr marL="99060" marR="99060" anchor="ctr"/>
                </a:tc>
              </a:tr>
              <a:tr h="338865">
                <a:tc vMerge="1">
                  <a:txBody>
                    <a:bodyPr/>
                    <a:lstStyle/>
                    <a:p>
                      <a:endParaRPr lang="en-US"/>
                    </a:p>
                  </a:txBody>
                  <a:tcPr/>
                </a:tc>
                <a:tc>
                  <a:txBody>
                    <a:bodyPr/>
                    <a:lstStyle/>
                    <a:p>
                      <a:r>
                        <a:rPr lang="en-US" sz="1600" dirty="0" smtClean="0"/>
                        <a:t>Single</a:t>
                      </a:r>
                      <a:endParaRPr lang="en-US" sz="1600" dirty="0"/>
                    </a:p>
                  </a:txBody>
                  <a:tcPr marL="99060" marR="99060" anchor="ctr"/>
                </a:tc>
                <a:tc>
                  <a:txBody>
                    <a:bodyPr/>
                    <a:lstStyle/>
                    <a:p>
                      <a:r>
                        <a:rPr lang="en-US" sz="1600" dirty="0" smtClean="0"/>
                        <a:t>42</a:t>
                      </a:r>
                      <a:endParaRPr lang="en-US" sz="1600" dirty="0"/>
                    </a:p>
                  </a:txBody>
                  <a:tcPr marL="99060" marR="99060" anchor="ctr"/>
                </a:tc>
                <a:tc>
                  <a:txBody>
                    <a:bodyPr/>
                    <a:lstStyle/>
                    <a:p>
                      <a:r>
                        <a:rPr lang="en-US" sz="1600" dirty="0" smtClean="0"/>
                        <a:t>21</a:t>
                      </a:r>
                      <a:endParaRPr lang="en-US" sz="1600" dirty="0"/>
                    </a:p>
                  </a:txBody>
                  <a:tcPr marL="99060" marR="99060" anchor="ctr"/>
                </a:tc>
              </a:tr>
              <a:tr h="338865">
                <a:tc rowSpan="5">
                  <a:txBody>
                    <a:bodyPr/>
                    <a:lstStyle/>
                    <a:p>
                      <a:r>
                        <a:rPr lang="en-US" sz="1600" dirty="0" smtClean="0"/>
                        <a:t>Level of education</a:t>
                      </a:r>
                      <a:endParaRPr lang="en-US" sz="1600" dirty="0"/>
                    </a:p>
                  </a:txBody>
                  <a:tcPr marL="99060" marR="99060" anchor="ctr"/>
                </a:tc>
                <a:tc>
                  <a:txBody>
                    <a:bodyPr/>
                    <a:lstStyle/>
                    <a:p>
                      <a:r>
                        <a:rPr lang="en-US" sz="1600" dirty="0" smtClean="0"/>
                        <a:t>Illiterate</a:t>
                      </a:r>
                      <a:endParaRPr lang="en-US" sz="1600" dirty="0"/>
                    </a:p>
                  </a:txBody>
                  <a:tcPr marL="99060" marR="99060" anchor="ctr"/>
                </a:tc>
                <a:tc>
                  <a:txBody>
                    <a:bodyPr/>
                    <a:lstStyle/>
                    <a:p>
                      <a:r>
                        <a:rPr lang="en-US" sz="1600" dirty="0" smtClean="0"/>
                        <a:t>15</a:t>
                      </a:r>
                      <a:endParaRPr lang="en-US" sz="1600" dirty="0"/>
                    </a:p>
                  </a:txBody>
                  <a:tcPr marL="99060" marR="99060" anchor="ctr"/>
                </a:tc>
                <a:tc>
                  <a:txBody>
                    <a:bodyPr/>
                    <a:lstStyle/>
                    <a:p>
                      <a:r>
                        <a:rPr lang="en-US" sz="1600" dirty="0" smtClean="0"/>
                        <a:t>7.5</a:t>
                      </a:r>
                      <a:endParaRPr lang="en-US" sz="1600" dirty="0"/>
                    </a:p>
                  </a:txBody>
                  <a:tcPr marL="99060" marR="99060" anchor="ctr"/>
                </a:tc>
              </a:tr>
              <a:tr h="585313">
                <a:tc vMerge="1">
                  <a:txBody>
                    <a:bodyPr/>
                    <a:lstStyle/>
                    <a:p>
                      <a:endParaRPr lang="en-US"/>
                    </a:p>
                  </a:txBody>
                  <a:tcPr/>
                </a:tc>
                <a:tc>
                  <a:txBody>
                    <a:bodyPr/>
                    <a:lstStyle/>
                    <a:p>
                      <a:r>
                        <a:rPr lang="en-US" sz="1600" dirty="0" smtClean="0"/>
                        <a:t>Intermediate</a:t>
                      </a:r>
                      <a:endParaRPr lang="en-US" sz="1600" dirty="0"/>
                    </a:p>
                  </a:txBody>
                  <a:tcPr marL="99060" marR="99060" anchor="ctr"/>
                </a:tc>
                <a:tc>
                  <a:txBody>
                    <a:bodyPr/>
                    <a:lstStyle/>
                    <a:p>
                      <a:r>
                        <a:rPr lang="en-US" sz="1600" dirty="0" smtClean="0"/>
                        <a:t>26</a:t>
                      </a:r>
                      <a:endParaRPr lang="en-US" sz="1600" dirty="0"/>
                    </a:p>
                  </a:txBody>
                  <a:tcPr marL="99060" marR="99060" anchor="ctr"/>
                </a:tc>
                <a:tc>
                  <a:txBody>
                    <a:bodyPr/>
                    <a:lstStyle/>
                    <a:p>
                      <a:r>
                        <a:rPr lang="en-US" sz="1600" dirty="0" smtClean="0"/>
                        <a:t>13</a:t>
                      </a:r>
                      <a:endParaRPr lang="en-US" sz="1600" dirty="0"/>
                    </a:p>
                  </a:txBody>
                  <a:tcPr marL="99060" marR="99060" anchor="ctr"/>
                </a:tc>
              </a:tr>
              <a:tr h="338865">
                <a:tc vMerge="1">
                  <a:txBody>
                    <a:bodyPr/>
                    <a:lstStyle/>
                    <a:p>
                      <a:endParaRPr lang="en-US"/>
                    </a:p>
                  </a:txBody>
                  <a:tcPr/>
                </a:tc>
                <a:tc>
                  <a:txBody>
                    <a:bodyPr/>
                    <a:lstStyle/>
                    <a:p>
                      <a:r>
                        <a:rPr lang="en-US" sz="1600" dirty="0" smtClean="0"/>
                        <a:t>Primary</a:t>
                      </a:r>
                      <a:endParaRPr lang="en-US" sz="1600" dirty="0"/>
                    </a:p>
                  </a:txBody>
                  <a:tcPr marL="99060" marR="99060" anchor="ctr"/>
                </a:tc>
                <a:tc>
                  <a:txBody>
                    <a:bodyPr/>
                    <a:lstStyle/>
                    <a:p>
                      <a:r>
                        <a:rPr lang="en-US" sz="1600" dirty="0" smtClean="0"/>
                        <a:t>39</a:t>
                      </a:r>
                      <a:endParaRPr lang="en-US" sz="1600" dirty="0"/>
                    </a:p>
                  </a:txBody>
                  <a:tcPr marL="99060" marR="99060" anchor="ctr"/>
                </a:tc>
                <a:tc>
                  <a:txBody>
                    <a:bodyPr/>
                    <a:lstStyle/>
                    <a:p>
                      <a:r>
                        <a:rPr lang="en-US" sz="1600" dirty="0" smtClean="0"/>
                        <a:t>19.5</a:t>
                      </a:r>
                      <a:endParaRPr lang="en-US" sz="1600" dirty="0"/>
                    </a:p>
                  </a:txBody>
                  <a:tcPr marL="99060" marR="99060" anchor="ctr"/>
                </a:tc>
              </a:tr>
              <a:tr h="338865">
                <a:tc vMerge="1">
                  <a:txBody>
                    <a:bodyPr/>
                    <a:lstStyle/>
                    <a:p>
                      <a:endParaRPr lang="en-US"/>
                    </a:p>
                  </a:txBody>
                  <a:tcPr/>
                </a:tc>
                <a:tc>
                  <a:txBody>
                    <a:bodyPr/>
                    <a:lstStyle/>
                    <a:p>
                      <a:r>
                        <a:rPr lang="en-US" sz="1600" dirty="0" smtClean="0"/>
                        <a:t>Secondary</a:t>
                      </a:r>
                      <a:endParaRPr lang="en-US" sz="1600" dirty="0"/>
                    </a:p>
                  </a:txBody>
                  <a:tcPr marL="99060" marR="99060" anchor="ctr"/>
                </a:tc>
                <a:tc>
                  <a:txBody>
                    <a:bodyPr/>
                    <a:lstStyle/>
                    <a:p>
                      <a:r>
                        <a:rPr lang="en-US" sz="1600" dirty="0" smtClean="0"/>
                        <a:t>40</a:t>
                      </a:r>
                      <a:endParaRPr lang="en-US" sz="1600" dirty="0"/>
                    </a:p>
                  </a:txBody>
                  <a:tcPr marL="99060" marR="99060" anchor="ctr"/>
                </a:tc>
                <a:tc>
                  <a:txBody>
                    <a:bodyPr/>
                    <a:lstStyle/>
                    <a:p>
                      <a:r>
                        <a:rPr lang="en-US" sz="1600" dirty="0" smtClean="0"/>
                        <a:t>20</a:t>
                      </a:r>
                      <a:endParaRPr lang="en-US" sz="1600" dirty="0"/>
                    </a:p>
                  </a:txBody>
                  <a:tcPr marL="99060" marR="99060" anchor="ctr"/>
                </a:tc>
              </a:tr>
              <a:tr h="491843">
                <a:tc vMerge="1">
                  <a:txBody>
                    <a:bodyPr/>
                    <a:lstStyle/>
                    <a:p>
                      <a:endParaRPr lang="en-US"/>
                    </a:p>
                  </a:txBody>
                  <a:tcPr/>
                </a:tc>
                <a:tc>
                  <a:txBody>
                    <a:bodyPr/>
                    <a:lstStyle/>
                    <a:p>
                      <a:r>
                        <a:rPr lang="en-US" sz="1600" dirty="0" smtClean="0"/>
                        <a:t>University</a:t>
                      </a:r>
                      <a:endParaRPr lang="en-US" sz="1600" dirty="0"/>
                    </a:p>
                  </a:txBody>
                  <a:tcPr marL="99060" marR="99060" anchor="ctr"/>
                </a:tc>
                <a:tc>
                  <a:txBody>
                    <a:bodyPr/>
                    <a:lstStyle/>
                    <a:p>
                      <a:r>
                        <a:rPr lang="en-US" sz="1600" dirty="0" smtClean="0"/>
                        <a:t>80</a:t>
                      </a:r>
                      <a:endParaRPr lang="en-US" sz="1600" dirty="0"/>
                    </a:p>
                  </a:txBody>
                  <a:tcPr marL="99060" marR="99060" anchor="ctr"/>
                </a:tc>
                <a:tc>
                  <a:txBody>
                    <a:bodyPr/>
                    <a:lstStyle/>
                    <a:p>
                      <a:r>
                        <a:rPr lang="en-US" sz="1600" dirty="0" smtClean="0"/>
                        <a:t>40</a:t>
                      </a:r>
                      <a:endParaRPr lang="en-US" sz="1600" dirty="0"/>
                    </a:p>
                  </a:txBody>
                  <a:tcPr marL="99060" marR="99060" anchor="ct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5"/>
          <p:cNvSpPr>
            <a:spLocks noGrp="1"/>
          </p:cNvSpPr>
          <p:nvPr>
            <p:ph type="title"/>
          </p:nvPr>
        </p:nvSpPr>
        <p:spPr/>
        <p:txBody>
          <a:bodyPr/>
          <a:lstStyle/>
          <a:p>
            <a:endParaRPr lang="en-US" dirty="0"/>
          </a:p>
        </p:txBody>
      </p:sp>
      <p:sp>
        <p:nvSpPr>
          <p:cNvPr id="2" name="عنصر نائب لرقم الشريحة 1"/>
          <p:cNvSpPr>
            <a:spLocks noGrp="1"/>
          </p:cNvSpPr>
          <p:nvPr>
            <p:ph type="sldNum" sz="quarter" idx="11"/>
          </p:nvPr>
        </p:nvSpPr>
        <p:spPr/>
        <p:txBody>
          <a:bodyPr/>
          <a:lstStyle/>
          <a:p>
            <a:fld id="{0B34F065-1154-456A-91E3-76DE8E75E17B}" type="slidenum">
              <a:rPr lang="ar-SA" smtClean="0"/>
              <a:pPr/>
              <a:t>12</a:t>
            </a:fld>
            <a:endParaRPr lang="ar-SA"/>
          </a:p>
        </p:txBody>
      </p:sp>
      <p:graphicFrame>
        <p:nvGraphicFramePr>
          <p:cNvPr id="5" name="جدول 4"/>
          <p:cNvGraphicFramePr>
            <a:graphicFrameLocks noGrp="1"/>
          </p:cNvGraphicFramePr>
          <p:nvPr/>
        </p:nvGraphicFramePr>
        <p:xfrm>
          <a:off x="238092" y="214290"/>
          <a:ext cx="8643998" cy="6429418"/>
        </p:xfrm>
        <a:graphic>
          <a:graphicData uri="http://schemas.openxmlformats.org/drawingml/2006/table">
            <a:tbl>
              <a:tblPr lastRow="1" bandRow="1">
                <a:tableStyleId>{5C22544A-7EE6-4342-B048-85BDC9FD1C3A}</a:tableStyleId>
              </a:tblPr>
              <a:tblGrid>
                <a:gridCol w="1440666"/>
                <a:gridCol w="1440666"/>
                <a:gridCol w="2881333"/>
                <a:gridCol w="2881333"/>
              </a:tblGrid>
              <a:tr h="674419">
                <a:tc rowSpan="5">
                  <a:txBody>
                    <a:bodyPr/>
                    <a:lstStyle/>
                    <a:p>
                      <a:r>
                        <a:rPr lang="en-US" sz="1600" dirty="0" smtClean="0"/>
                        <a:t>Occupation</a:t>
                      </a:r>
                      <a:endParaRPr lang="en-US" sz="1600" dirty="0"/>
                    </a:p>
                  </a:txBody>
                  <a:tcPr marL="99060" marR="99060" anchor="ctr"/>
                </a:tc>
                <a:tc>
                  <a:txBody>
                    <a:bodyPr/>
                    <a:lstStyle/>
                    <a:p>
                      <a:r>
                        <a:rPr lang="en-US" sz="1600" dirty="0" smtClean="0"/>
                        <a:t>Business</a:t>
                      </a:r>
                      <a:endParaRPr lang="en-US" sz="1600" dirty="0"/>
                    </a:p>
                  </a:txBody>
                  <a:tcPr marL="99060" marR="99060" anchor="ctr"/>
                </a:tc>
                <a:tc>
                  <a:txBody>
                    <a:bodyPr/>
                    <a:lstStyle/>
                    <a:p>
                      <a:r>
                        <a:rPr lang="en-US" sz="1600" dirty="0" smtClean="0"/>
                        <a:t>32</a:t>
                      </a:r>
                      <a:endParaRPr lang="en-US" sz="1600" dirty="0"/>
                    </a:p>
                  </a:txBody>
                  <a:tcPr marL="99060" marR="99060" anchor="ctr"/>
                </a:tc>
                <a:tc>
                  <a:txBody>
                    <a:bodyPr/>
                    <a:lstStyle/>
                    <a:p>
                      <a:r>
                        <a:rPr lang="en-US" sz="1600" dirty="0" smtClean="0"/>
                        <a:t>16.5</a:t>
                      </a:r>
                      <a:endParaRPr lang="en-US" sz="1600" dirty="0"/>
                    </a:p>
                  </a:txBody>
                  <a:tcPr marL="99060" marR="99060" anchor="ctr"/>
                </a:tc>
              </a:tr>
              <a:tr h="674419">
                <a:tc vMerge="1">
                  <a:txBody>
                    <a:bodyPr/>
                    <a:lstStyle/>
                    <a:p>
                      <a:endParaRPr lang="en-US"/>
                    </a:p>
                  </a:txBody>
                  <a:tcPr/>
                </a:tc>
                <a:tc>
                  <a:txBody>
                    <a:bodyPr/>
                    <a:lstStyle/>
                    <a:p>
                      <a:r>
                        <a:rPr lang="en-US" sz="1600" dirty="0" smtClean="0"/>
                        <a:t>Domestic</a:t>
                      </a:r>
                      <a:endParaRPr lang="en-US" sz="1600" dirty="0"/>
                    </a:p>
                  </a:txBody>
                  <a:tcPr marL="99060" marR="99060" anchor="ctr"/>
                </a:tc>
                <a:tc>
                  <a:txBody>
                    <a:bodyPr/>
                    <a:lstStyle/>
                    <a:p>
                      <a:r>
                        <a:rPr lang="en-US" sz="1600" dirty="0" smtClean="0"/>
                        <a:t>57</a:t>
                      </a:r>
                      <a:endParaRPr lang="en-US" sz="1600" dirty="0"/>
                    </a:p>
                  </a:txBody>
                  <a:tcPr marL="99060" marR="99060" anchor="ctr"/>
                </a:tc>
                <a:tc>
                  <a:txBody>
                    <a:bodyPr/>
                    <a:lstStyle/>
                    <a:p>
                      <a:r>
                        <a:rPr lang="en-US" sz="1600" dirty="0" smtClean="0"/>
                        <a:t>28.5</a:t>
                      </a:r>
                      <a:endParaRPr lang="en-US" sz="1600" dirty="0"/>
                    </a:p>
                  </a:txBody>
                  <a:tcPr marL="99060" marR="99060" anchor="ctr"/>
                </a:tc>
              </a:tr>
              <a:tr h="958600">
                <a:tc vMerge="1">
                  <a:txBody>
                    <a:bodyPr/>
                    <a:lstStyle/>
                    <a:p>
                      <a:endParaRPr lang="en-US"/>
                    </a:p>
                  </a:txBody>
                  <a:tcPr/>
                </a:tc>
                <a:tc>
                  <a:txBody>
                    <a:bodyPr/>
                    <a:lstStyle/>
                    <a:p>
                      <a:r>
                        <a:rPr lang="en-US" sz="1600" dirty="0" smtClean="0"/>
                        <a:t>Employee</a:t>
                      </a:r>
                      <a:endParaRPr lang="en-US" sz="1600" dirty="0"/>
                    </a:p>
                  </a:txBody>
                  <a:tcPr marL="99060" marR="99060" anchor="ctr"/>
                </a:tc>
                <a:tc>
                  <a:txBody>
                    <a:bodyPr/>
                    <a:lstStyle/>
                    <a:p>
                      <a:r>
                        <a:rPr lang="en-US" sz="1600" dirty="0" smtClean="0"/>
                        <a:t>44</a:t>
                      </a:r>
                      <a:endParaRPr lang="en-US" sz="1600" dirty="0"/>
                    </a:p>
                  </a:txBody>
                  <a:tcPr marL="99060" marR="99060" anchor="ctr"/>
                </a:tc>
                <a:tc>
                  <a:txBody>
                    <a:bodyPr/>
                    <a:lstStyle/>
                    <a:p>
                      <a:r>
                        <a:rPr lang="en-US" sz="1600" dirty="0" smtClean="0"/>
                        <a:t>22</a:t>
                      </a:r>
                      <a:endParaRPr lang="en-US" sz="1600" dirty="0"/>
                    </a:p>
                  </a:txBody>
                  <a:tcPr marL="99060" marR="99060" anchor="ctr"/>
                </a:tc>
              </a:tr>
              <a:tr h="958600">
                <a:tc vMerge="1">
                  <a:txBody>
                    <a:bodyPr/>
                    <a:lstStyle/>
                    <a:p>
                      <a:endParaRPr lang="en-US"/>
                    </a:p>
                  </a:txBody>
                  <a:tcPr/>
                </a:tc>
                <a:tc>
                  <a:txBody>
                    <a:bodyPr/>
                    <a:lstStyle/>
                    <a:p>
                      <a:r>
                        <a:rPr lang="en-US" sz="1600" dirty="0" smtClean="0"/>
                        <a:t>Freelancer</a:t>
                      </a:r>
                      <a:endParaRPr lang="en-US" sz="1600" dirty="0"/>
                    </a:p>
                  </a:txBody>
                  <a:tcPr marL="99060" marR="99060" anchor="ctr"/>
                </a:tc>
                <a:tc>
                  <a:txBody>
                    <a:bodyPr/>
                    <a:lstStyle/>
                    <a:p>
                      <a:r>
                        <a:rPr lang="en-US" sz="1600" dirty="0" smtClean="0"/>
                        <a:t>51</a:t>
                      </a:r>
                      <a:endParaRPr lang="en-US" sz="1600" dirty="0"/>
                    </a:p>
                  </a:txBody>
                  <a:tcPr marL="99060" marR="99060" anchor="ctr"/>
                </a:tc>
                <a:tc>
                  <a:txBody>
                    <a:bodyPr/>
                    <a:lstStyle/>
                    <a:p>
                      <a:r>
                        <a:rPr lang="en-US" sz="1600" dirty="0" smtClean="0"/>
                        <a:t>25.5</a:t>
                      </a:r>
                      <a:endParaRPr lang="en-US" sz="1600" dirty="0"/>
                    </a:p>
                  </a:txBody>
                  <a:tcPr marL="99060" marR="99060" anchor="ctr"/>
                </a:tc>
              </a:tr>
              <a:tr h="674419">
                <a:tc vMerge="1">
                  <a:txBody>
                    <a:bodyPr/>
                    <a:lstStyle/>
                    <a:p>
                      <a:endParaRPr lang="en-US"/>
                    </a:p>
                  </a:txBody>
                  <a:tcPr/>
                </a:tc>
                <a:tc>
                  <a:txBody>
                    <a:bodyPr/>
                    <a:lstStyle/>
                    <a:p>
                      <a:r>
                        <a:rPr lang="en-US" sz="1600" dirty="0" smtClean="0"/>
                        <a:t>Student</a:t>
                      </a:r>
                      <a:endParaRPr lang="en-US" sz="1600" dirty="0"/>
                    </a:p>
                  </a:txBody>
                  <a:tcPr marL="99060" marR="99060" anchor="ctr"/>
                </a:tc>
                <a:tc>
                  <a:txBody>
                    <a:bodyPr/>
                    <a:lstStyle/>
                    <a:p>
                      <a:r>
                        <a:rPr lang="en-US" sz="1600" dirty="0" smtClean="0"/>
                        <a:t>16</a:t>
                      </a:r>
                      <a:endParaRPr lang="en-US" sz="1600" dirty="0"/>
                    </a:p>
                  </a:txBody>
                  <a:tcPr marL="99060" marR="99060" anchor="ctr"/>
                </a:tc>
                <a:tc>
                  <a:txBody>
                    <a:bodyPr/>
                    <a:lstStyle/>
                    <a:p>
                      <a:r>
                        <a:rPr lang="en-US" sz="1600" dirty="0" smtClean="0"/>
                        <a:t>8</a:t>
                      </a:r>
                      <a:endParaRPr lang="en-US" sz="1600" dirty="0"/>
                    </a:p>
                  </a:txBody>
                  <a:tcPr marL="99060" marR="99060" anchor="ctr"/>
                </a:tc>
              </a:tr>
              <a:tr h="674419">
                <a:tc rowSpan="2">
                  <a:txBody>
                    <a:bodyPr/>
                    <a:lstStyle/>
                    <a:p>
                      <a:r>
                        <a:rPr lang="en-US" sz="1600" dirty="0" smtClean="0"/>
                        <a:t>Residence</a:t>
                      </a:r>
                      <a:endParaRPr lang="en-US" sz="1600" dirty="0"/>
                    </a:p>
                  </a:txBody>
                  <a:tcPr marL="99060" marR="99060" anchor="ctr"/>
                </a:tc>
                <a:tc>
                  <a:txBody>
                    <a:bodyPr/>
                    <a:lstStyle/>
                    <a:p>
                      <a:r>
                        <a:rPr lang="en-US" sz="1600" dirty="0" smtClean="0"/>
                        <a:t>Rural</a:t>
                      </a:r>
                      <a:endParaRPr lang="en-US" sz="1600" dirty="0"/>
                    </a:p>
                  </a:txBody>
                  <a:tcPr marL="99060" marR="99060" anchor="ctr"/>
                </a:tc>
                <a:tc>
                  <a:txBody>
                    <a:bodyPr/>
                    <a:lstStyle/>
                    <a:p>
                      <a:r>
                        <a:rPr lang="en-US" sz="1600" dirty="0" smtClean="0"/>
                        <a:t>13</a:t>
                      </a:r>
                      <a:endParaRPr lang="en-US" sz="1600" dirty="0"/>
                    </a:p>
                  </a:txBody>
                  <a:tcPr marL="99060" marR="99060" anchor="ctr"/>
                </a:tc>
                <a:tc>
                  <a:txBody>
                    <a:bodyPr/>
                    <a:lstStyle/>
                    <a:p>
                      <a:r>
                        <a:rPr lang="en-US" sz="1600" dirty="0" smtClean="0"/>
                        <a:t>6.5</a:t>
                      </a:r>
                      <a:endParaRPr lang="en-US" sz="1600" dirty="0"/>
                    </a:p>
                  </a:txBody>
                  <a:tcPr marL="99060" marR="99060" anchor="ctr"/>
                </a:tc>
              </a:tr>
              <a:tr h="674419">
                <a:tc vMerge="1">
                  <a:txBody>
                    <a:bodyPr/>
                    <a:lstStyle/>
                    <a:p>
                      <a:endParaRPr lang="en-US"/>
                    </a:p>
                  </a:txBody>
                  <a:tcPr/>
                </a:tc>
                <a:tc>
                  <a:txBody>
                    <a:bodyPr/>
                    <a:lstStyle/>
                    <a:p>
                      <a:r>
                        <a:rPr lang="en-US" sz="1600" dirty="0" smtClean="0"/>
                        <a:t>Urban</a:t>
                      </a:r>
                      <a:endParaRPr lang="en-US" sz="1600" dirty="0"/>
                    </a:p>
                  </a:txBody>
                  <a:tcPr marL="99060" marR="99060" anchor="ctr"/>
                </a:tc>
                <a:tc>
                  <a:txBody>
                    <a:bodyPr/>
                    <a:lstStyle/>
                    <a:p>
                      <a:r>
                        <a:rPr lang="en-US" sz="1600" dirty="0" smtClean="0"/>
                        <a:t>187</a:t>
                      </a:r>
                      <a:endParaRPr lang="en-US" sz="1600" dirty="0"/>
                    </a:p>
                  </a:txBody>
                  <a:tcPr marL="99060" marR="99060" anchor="ctr"/>
                </a:tc>
                <a:tc>
                  <a:txBody>
                    <a:bodyPr/>
                    <a:lstStyle/>
                    <a:p>
                      <a:r>
                        <a:rPr lang="en-US" sz="1600" dirty="0" smtClean="0"/>
                        <a:t>93.5</a:t>
                      </a:r>
                      <a:endParaRPr lang="en-US" sz="1600" dirty="0"/>
                    </a:p>
                  </a:txBody>
                  <a:tcPr marL="99060" marR="99060" anchor="ctr"/>
                </a:tc>
              </a:tr>
              <a:tr h="1140123">
                <a:tc gridSpan="2">
                  <a:txBody>
                    <a:bodyPr/>
                    <a:lstStyle/>
                    <a:p>
                      <a:r>
                        <a:rPr lang="en-US" sz="1600" dirty="0" smtClean="0"/>
                        <a:t>Total</a:t>
                      </a:r>
                      <a:endParaRPr lang="en-US" sz="1600" dirty="0"/>
                    </a:p>
                  </a:txBody>
                  <a:tcPr marL="99060" marR="99060" anchor="ctr"/>
                </a:tc>
                <a:tc hMerge="1">
                  <a:txBody>
                    <a:bodyPr/>
                    <a:lstStyle/>
                    <a:p>
                      <a:endParaRPr lang="en-US"/>
                    </a:p>
                  </a:txBody>
                  <a:tcPr/>
                </a:tc>
                <a:tc>
                  <a:txBody>
                    <a:bodyPr/>
                    <a:lstStyle/>
                    <a:p>
                      <a:r>
                        <a:rPr lang="en-US" sz="1600" dirty="0" smtClean="0"/>
                        <a:t>200</a:t>
                      </a:r>
                      <a:endParaRPr lang="en-US" sz="1600" dirty="0"/>
                    </a:p>
                  </a:txBody>
                  <a:tcPr marL="99060" marR="99060" anchor="ctr"/>
                </a:tc>
                <a:tc>
                  <a:txBody>
                    <a:bodyPr/>
                    <a:lstStyle/>
                    <a:p>
                      <a:r>
                        <a:rPr lang="en-US" sz="1600" dirty="0" smtClean="0"/>
                        <a:t>100</a:t>
                      </a:r>
                      <a:endParaRPr lang="en-US" sz="1600" dirty="0"/>
                    </a:p>
                  </a:txBody>
                  <a:tcPr marL="99060" marR="99060" anchor="ct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normAutofit fontScale="90000"/>
          </a:bodyPr>
          <a:lstStyle/>
          <a:p>
            <a:r>
              <a:rPr lang="en-US" b="1" dirty="0" smtClean="0"/>
              <a:t>Table 2</a:t>
            </a:r>
            <a:r>
              <a:rPr lang="en-US" dirty="0" smtClean="0"/>
              <a:t> Knowledge of Patients Towards MRI Safety and Assessment of Study Participant Attitudes About MRI Safety</a:t>
            </a:r>
            <a:endParaRPr lang="en-US" dirty="0"/>
          </a:p>
        </p:txBody>
      </p:sp>
      <p:sp>
        <p:nvSpPr>
          <p:cNvPr id="2" name="عنصر نائب لرقم الشريحة 1"/>
          <p:cNvSpPr>
            <a:spLocks noGrp="1"/>
          </p:cNvSpPr>
          <p:nvPr>
            <p:ph type="sldNum" sz="quarter" idx="11"/>
          </p:nvPr>
        </p:nvSpPr>
        <p:spPr/>
        <p:txBody>
          <a:bodyPr/>
          <a:lstStyle/>
          <a:p>
            <a:fld id="{0B34F065-1154-456A-91E3-76DE8E75E17B}" type="slidenum">
              <a:rPr lang="ar-SA" smtClean="0"/>
              <a:pPr/>
              <a:t>13</a:t>
            </a:fld>
            <a:endParaRPr lang="ar-SA"/>
          </a:p>
        </p:txBody>
      </p:sp>
      <p:graphicFrame>
        <p:nvGraphicFramePr>
          <p:cNvPr id="4" name="جدول 3"/>
          <p:cNvGraphicFramePr>
            <a:graphicFrameLocks noGrp="1"/>
          </p:cNvGraphicFramePr>
          <p:nvPr/>
        </p:nvGraphicFramePr>
        <p:xfrm>
          <a:off x="238092" y="1500174"/>
          <a:ext cx="8643998" cy="5143535"/>
        </p:xfrm>
        <a:graphic>
          <a:graphicData uri="http://schemas.openxmlformats.org/drawingml/2006/table">
            <a:tbl>
              <a:tblPr firstRow="1" bandRow="1">
                <a:tableStyleId>{5C22544A-7EE6-4342-B048-85BDC9FD1C3A}</a:tableStyleId>
              </a:tblPr>
              <a:tblGrid>
                <a:gridCol w="4814707"/>
                <a:gridCol w="3829291"/>
              </a:tblGrid>
              <a:tr h="257177">
                <a:tc>
                  <a:txBody>
                    <a:bodyPr/>
                    <a:lstStyle/>
                    <a:p>
                      <a:pPr>
                        <a:lnSpc>
                          <a:spcPct val="115000"/>
                        </a:lnSpc>
                        <a:spcAft>
                          <a:spcPts val="0"/>
                        </a:spcAft>
                        <a:tabLst>
                          <a:tab pos="1647825" algn="l"/>
                        </a:tabLst>
                      </a:pPr>
                      <a:r>
                        <a:rPr lang="en-US" sz="1400" kern="100" dirty="0"/>
                        <a:t>Questions</a:t>
                      </a:r>
                      <a:endParaRPr lang="en-US" sz="1400" kern="100" dirty="0">
                        <a:latin typeface="+mn-lt"/>
                        <a:ea typeface="Calibri"/>
                        <a:cs typeface="Arial"/>
                      </a:endParaRPr>
                    </a:p>
                  </a:txBody>
                  <a:tcPr marL="42933" marR="42933" marT="0" marB="0" anchor="ctr"/>
                </a:tc>
                <a:tc>
                  <a:txBody>
                    <a:bodyPr/>
                    <a:lstStyle/>
                    <a:p>
                      <a:pPr>
                        <a:lnSpc>
                          <a:spcPct val="115000"/>
                        </a:lnSpc>
                        <a:spcAft>
                          <a:spcPts val="0"/>
                        </a:spcAft>
                        <a:tabLst>
                          <a:tab pos="1647825" algn="l"/>
                        </a:tabLst>
                      </a:pPr>
                      <a:r>
                        <a:rPr lang="en-US" sz="1400" kern="100"/>
                        <a:t>No. (%)</a:t>
                      </a:r>
                      <a:endParaRPr lang="en-US" sz="1400" kern="100">
                        <a:latin typeface="+mn-lt"/>
                        <a:ea typeface="Calibri"/>
                        <a:cs typeface="Arial"/>
                      </a:endParaRPr>
                    </a:p>
                  </a:txBody>
                  <a:tcPr marL="42933" marR="42933" marT="0" marB="0" anchor="ctr"/>
                </a:tc>
              </a:tr>
              <a:tr h="1028707">
                <a:tc>
                  <a:txBody>
                    <a:bodyPr/>
                    <a:lstStyle/>
                    <a:p>
                      <a:pPr>
                        <a:lnSpc>
                          <a:spcPct val="115000"/>
                        </a:lnSpc>
                        <a:spcAft>
                          <a:spcPts val="0"/>
                        </a:spcAft>
                        <a:tabLst>
                          <a:tab pos="1647825" algn="l"/>
                        </a:tabLst>
                      </a:pPr>
                      <a:r>
                        <a:rPr lang="en-US" sz="1400" kern="100"/>
                        <a:t>1.Do you know preparation guidelines before MRI scan ?</a:t>
                      </a:r>
                    </a:p>
                    <a:p>
                      <a:pPr>
                        <a:lnSpc>
                          <a:spcPct val="115000"/>
                        </a:lnSpc>
                        <a:spcAft>
                          <a:spcPts val="0"/>
                        </a:spcAft>
                        <a:tabLst>
                          <a:tab pos="1647825" algn="l"/>
                        </a:tabLst>
                      </a:pPr>
                      <a:r>
                        <a:rPr lang="en-US" sz="1400" kern="100"/>
                        <a:t>Yes</a:t>
                      </a:r>
                    </a:p>
                    <a:p>
                      <a:pPr>
                        <a:lnSpc>
                          <a:spcPct val="115000"/>
                        </a:lnSpc>
                        <a:spcAft>
                          <a:spcPts val="0"/>
                        </a:spcAft>
                        <a:tabLst>
                          <a:tab pos="1647825" algn="l"/>
                        </a:tabLst>
                      </a:pPr>
                      <a:r>
                        <a:rPr lang="en-US" sz="1400" kern="100"/>
                        <a:t>No</a:t>
                      </a:r>
                      <a:endParaRPr lang="en-US" sz="1400" kern="100">
                        <a:latin typeface="+mn-lt"/>
                        <a:ea typeface="Calibri"/>
                        <a:cs typeface="Arial"/>
                      </a:endParaRPr>
                    </a:p>
                  </a:txBody>
                  <a:tcPr marL="42933" marR="42933" marT="0" marB="0" anchor="ctr"/>
                </a:tc>
                <a:tc>
                  <a:txBody>
                    <a:bodyPr/>
                    <a:lstStyle/>
                    <a:p>
                      <a:pPr>
                        <a:lnSpc>
                          <a:spcPct val="115000"/>
                        </a:lnSpc>
                        <a:spcAft>
                          <a:spcPts val="0"/>
                        </a:spcAft>
                        <a:tabLst>
                          <a:tab pos="1647825" algn="l"/>
                        </a:tabLst>
                      </a:pPr>
                      <a:endParaRPr lang="en-US" sz="1400" kern="100"/>
                    </a:p>
                    <a:p>
                      <a:pPr>
                        <a:lnSpc>
                          <a:spcPct val="115000"/>
                        </a:lnSpc>
                        <a:spcAft>
                          <a:spcPts val="0"/>
                        </a:spcAft>
                        <a:tabLst>
                          <a:tab pos="1647825" algn="l"/>
                        </a:tabLst>
                      </a:pPr>
                      <a:r>
                        <a:rPr lang="en-US" sz="1400" kern="100"/>
                        <a:t>137 (68.5%)</a:t>
                      </a:r>
                    </a:p>
                    <a:p>
                      <a:pPr>
                        <a:lnSpc>
                          <a:spcPct val="115000"/>
                        </a:lnSpc>
                        <a:spcAft>
                          <a:spcPts val="0"/>
                        </a:spcAft>
                        <a:tabLst>
                          <a:tab pos="1647825" algn="l"/>
                        </a:tabLst>
                      </a:pPr>
                      <a:r>
                        <a:rPr lang="en-US" sz="1400" kern="100"/>
                        <a:t>63 (31.5%)</a:t>
                      </a:r>
                      <a:endParaRPr lang="en-US" sz="1400" kern="100">
                        <a:latin typeface="+mn-lt"/>
                        <a:ea typeface="Calibri"/>
                        <a:cs typeface="Arial"/>
                      </a:endParaRPr>
                    </a:p>
                  </a:txBody>
                  <a:tcPr marL="42933" marR="42933" marT="0" marB="0" anchor="ctr"/>
                </a:tc>
              </a:tr>
              <a:tr h="771530">
                <a:tc>
                  <a:txBody>
                    <a:bodyPr/>
                    <a:lstStyle/>
                    <a:p>
                      <a:pPr>
                        <a:lnSpc>
                          <a:spcPct val="115000"/>
                        </a:lnSpc>
                        <a:spcAft>
                          <a:spcPts val="0"/>
                        </a:spcAft>
                        <a:tabLst>
                          <a:tab pos="1647825" algn="l"/>
                        </a:tabLst>
                      </a:pPr>
                      <a:r>
                        <a:rPr lang="en-US" sz="1400" kern="100" dirty="0"/>
                        <a:t>2.Are you aware of the types of radiation used in MRI ?</a:t>
                      </a:r>
                    </a:p>
                    <a:p>
                      <a:pPr>
                        <a:lnSpc>
                          <a:spcPct val="115000"/>
                        </a:lnSpc>
                        <a:spcAft>
                          <a:spcPts val="0"/>
                        </a:spcAft>
                        <a:tabLst>
                          <a:tab pos="1647825" algn="l"/>
                        </a:tabLst>
                      </a:pPr>
                      <a:r>
                        <a:rPr lang="en-US" sz="1400" kern="100" dirty="0"/>
                        <a:t>Yes</a:t>
                      </a:r>
                    </a:p>
                    <a:p>
                      <a:pPr>
                        <a:lnSpc>
                          <a:spcPct val="115000"/>
                        </a:lnSpc>
                        <a:spcAft>
                          <a:spcPts val="0"/>
                        </a:spcAft>
                        <a:tabLst>
                          <a:tab pos="1647825" algn="l"/>
                        </a:tabLst>
                      </a:pPr>
                      <a:r>
                        <a:rPr lang="en-US" sz="1400" kern="100" dirty="0"/>
                        <a:t>No</a:t>
                      </a:r>
                      <a:endParaRPr lang="en-US" sz="1400" kern="100" dirty="0">
                        <a:latin typeface="+mn-lt"/>
                        <a:ea typeface="Calibri"/>
                        <a:cs typeface="Arial"/>
                      </a:endParaRPr>
                    </a:p>
                  </a:txBody>
                  <a:tcPr marL="42933" marR="42933" marT="0" marB="0" anchor="ctr"/>
                </a:tc>
                <a:tc>
                  <a:txBody>
                    <a:bodyPr/>
                    <a:lstStyle/>
                    <a:p>
                      <a:pPr>
                        <a:lnSpc>
                          <a:spcPct val="115000"/>
                        </a:lnSpc>
                        <a:spcAft>
                          <a:spcPts val="0"/>
                        </a:spcAft>
                        <a:tabLst>
                          <a:tab pos="1647825" algn="l"/>
                        </a:tabLst>
                      </a:pPr>
                      <a:endParaRPr lang="en-US" sz="1400" kern="100"/>
                    </a:p>
                    <a:p>
                      <a:pPr>
                        <a:lnSpc>
                          <a:spcPct val="115000"/>
                        </a:lnSpc>
                        <a:spcAft>
                          <a:spcPts val="0"/>
                        </a:spcAft>
                        <a:tabLst>
                          <a:tab pos="1647825" algn="l"/>
                        </a:tabLst>
                      </a:pPr>
                      <a:r>
                        <a:rPr lang="en-US" sz="1400" kern="100"/>
                        <a:t>90 (45%)</a:t>
                      </a:r>
                    </a:p>
                    <a:p>
                      <a:pPr>
                        <a:lnSpc>
                          <a:spcPct val="115000"/>
                        </a:lnSpc>
                        <a:spcAft>
                          <a:spcPts val="0"/>
                        </a:spcAft>
                        <a:tabLst>
                          <a:tab pos="1647825" algn="l"/>
                        </a:tabLst>
                      </a:pPr>
                      <a:r>
                        <a:rPr lang="en-US" sz="1400" kern="100"/>
                        <a:t>110 (55%)</a:t>
                      </a:r>
                      <a:endParaRPr lang="en-US" sz="1400" kern="100">
                        <a:latin typeface="+mn-lt"/>
                        <a:ea typeface="Calibri"/>
                        <a:cs typeface="Arial"/>
                      </a:endParaRPr>
                    </a:p>
                  </a:txBody>
                  <a:tcPr marL="42933" marR="42933" marT="0" marB="0" anchor="ctr"/>
                </a:tc>
              </a:tr>
              <a:tr h="1028707">
                <a:tc>
                  <a:txBody>
                    <a:bodyPr/>
                    <a:lstStyle/>
                    <a:p>
                      <a:pPr>
                        <a:lnSpc>
                          <a:spcPct val="115000"/>
                        </a:lnSpc>
                        <a:spcAft>
                          <a:spcPts val="0"/>
                        </a:spcAft>
                        <a:tabLst>
                          <a:tab pos="1647825" algn="l"/>
                        </a:tabLst>
                      </a:pPr>
                      <a:r>
                        <a:rPr lang="en-US" sz="1400" kern="100"/>
                        <a:t>3.Do you know there is noise produced by MRI scanner ?</a:t>
                      </a:r>
                    </a:p>
                    <a:p>
                      <a:pPr>
                        <a:lnSpc>
                          <a:spcPct val="115000"/>
                        </a:lnSpc>
                        <a:spcAft>
                          <a:spcPts val="0"/>
                        </a:spcAft>
                        <a:tabLst>
                          <a:tab pos="1647825" algn="l"/>
                        </a:tabLst>
                      </a:pPr>
                      <a:r>
                        <a:rPr lang="en-US" sz="1400" kern="100"/>
                        <a:t>Yes</a:t>
                      </a:r>
                    </a:p>
                    <a:p>
                      <a:pPr>
                        <a:lnSpc>
                          <a:spcPct val="115000"/>
                        </a:lnSpc>
                        <a:spcAft>
                          <a:spcPts val="0"/>
                        </a:spcAft>
                        <a:tabLst>
                          <a:tab pos="1647825" algn="l"/>
                        </a:tabLst>
                      </a:pPr>
                      <a:r>
                        <a:rPr lang="en-US" sz="1400" kern="100"/>
                        <a:t>No</a:t>
                      </a:r>
                      <a:endParaRPr lang="en-US" sz="1400" kern="100">
                        <a:latin typeface="+mn-lt"/>
                        <a:ea typeface="Calibri"/>
                        <a:cs typeface="Arial"/>
                      </a:endParaRPr>
                    </a:p>
                  </a:txBody>
                  <a:tcPr marL="42933" marR="42933" marT="0" marB="0" anchor="ctr"/>
                </a:tc>
                <a:tc>
                  <a:txBody>
                    <a:bodyPr/>
                    <a:lstStyle/>
                    <a:p>
                      <a:pPr>
                        <a:lnSpc>
                          <a:spcPct val="115000"/>
                        </a:lnSpc>
                        <a:spcAft>
                          <a:spcPts val="0"/>
                        </a:spcAft>
                        <a:tabLst>
                          <a:tab pos="1647825" algn="l"/>
                        </a:tabLst>
                      </a:pPr>
                      <a:endParaRPr lang="en-US" sz="1400" kern="100"/>
                    </a:p>
                    <a:p>
                      <a:pPr>
                        <a:lnSpc>
                          <a:spcPct val="115000"/>
                        </a:lnSpc>
                        <a:spcAft>
                          <a:spcPts val="0"/>
                        </a:spcAft>
                        <a:tabLst>
                          <a:tab pos="1647825" algn="l"/>
                        </a:tabLst>
                      </a:pPr>
                      <a:r>
                        <a:rPr lang="en-US" sz="1400" kern="100"/>
                        <a:t>168 (84%)</a:t>
                      </a:r>
                    </a:p>
                    <a:p>
                      <a:pPr>
                        <a:lnSpc>
                          <a:spcPct val="115000"/>
                        </a:lnSpc>
                        <a:spcAft>
                          <a:spcPts val="0"/>
                        </a:spcAft>
                        <a:tabLst>
                          <a:tab pos="1647825" algn="l"/>
                        </a:tabLst>
                      </a:pPr>
                      <a:r>
                        <a:rPr lang="en-US" sz="1400" kern="100"/>
                        <a:t>32 (16%)</a:t>
                      </a:r>
                      <a:endParaRPr lang="en-US" sz="1400" kern="100">
                        <a:latin typeface="+mn-lt"/>
                        <a:ea typeface="Calibri"/>
                        <a:cs typeface="Arial"/>
                      </a:endParaRPr>
                    </a:p>
                  </a:txBody>
                  <a:tcPr marL="42933" marR="42933" marT="0" marB="0" anchor="ctr"/>
                </a:tc>
              </a:tr>
              <a:tr h="1028707">
                <a:tc>
                  <a:txBody>
                    <a:bodyPr/>
                    <a:lstStyle/>
                    <a:p>
                      <a:pPr>
                        <a:lnSpc>
                          <a:spcPct val="115000"/>
                        </a:lnSpc>
                        <a:spcAft>
                          <a:spcPts val="0"/>
                        </a:spcAft>
                        <a:tabLst>
                          <a:tab pos="1647825" algn="l"/>
                        </a:tabLst>
                      </a:pPr>
                      <a:r>
                        <a:rPr lang="en-US" sz="1400" kern="100"/>
                        <a:t>4.Do you think the MRI scanner is on if there are no patients ?</a:t>
                      </a:r>
                    </a:p>
                    <a:p>
                      <a:pPr>
                        <a:lnSpc>
                          <a:spcPct val="115000"/>
                        </a:lnSpc>
                        <a:spcAft>
                          <a:spcPts val="0"/>
                        </a:spcAft>
                        <a:tabLst>
                          <a:tab pos="1647825" algn="l"/>
                        </a:tabLst>
                      </a:pPr>
                      <a:r>
                        <a:rPr lang="en-US" sz="1400" kern="100"/>
                        <a:t>Yes</a:t>
                      </a:r>
                    </a:p>
                    <a:p>
                      <a:pPr>
                        <a:lnSpc>
                          <a:spcPct val="115000"/>
                        </a:lnSpc>
                        <a:spcAft>
                          <a:spcPts val="0"/>
                        </a:spcAft>
                        <a:tabLst>
                          <a:tab pos="1647825" algn="l"/>
                        </a:tabLst>
                      </a:pPr>
                      <a:r>
                        <a:rPr lang="en-US" sz="1400" kern="100"/>
                        <a:t>No</a:t>
                      </a:r>
                      <a:endParaRPr lang="en-US" sz="1400" kern="100">
                        <a:latin typeface="+mn-lt"/>
                        <a:ea typeface="Calibri"/>
                        <a:cs typeface="Arial"/>
                      </a:endParaRPr>
                    </a:p>
                  </a:txBody>
                  <a:tcPr marL="42933" marR="42933" marT="0" marB="0" anchor="ctr"/>
                </a:tc>
                <a:tc>
                  <a:txBody>
                    <a:bodyPr/>
                    <a:lstStyle/>
                    <a:p>
                      <a:pPr>
                        <a:lnSpc>
                          <a:spcPct val="115000"/>
                        </a:lnSpc>
                        <a:spcAft>
                          <a:spcPts val="0"/>
                        </a:spcAft>
                      </a:pPr>
                      <a:endParaRPr lang="en-US" sz="1400" kern="100"/>
                    </a:p>
                    <a:p>
                      <a:pPr>
                        <a:lnSpc>
                          <a:spcPct val="115000"/>
                        </a:lnSpc>
                        <a:spcAft>
                          <a:spcPts val="0"/>
                        </a:spcAft>
                      </a:pPr>
                      <a:r>
                        <a:rPr lang="en-US" sz="1400" kern="100"/>
                        <a:t>13 (6.5%)  </a:t>
                      </a:r>
                    </a:p>
                    <a:p>
                      <a:pPr>
                        <a:lnSpc>
                          <a:spcPct val="115000"/>
                        </a:lnSpc>
                        <a:spcAft>
                          <a:spcPts val="0"/>
                        </a:spcAft>
                      </a:pPr>
                      <a:r>
                        <a:rPr lang="en-US" sz="1400" kern="100"/>
                        <a:t>187 (93%)</a:t>
                      </a:r>
                      <a:endParaRPr lang="en-US" sz="1400" kern="100">
                        <a:latin typeface="+mn-lt"/>
                        <a:ea typeface="Calibri"/>
                        <a:cs typeface="Arial"/>
                      </a:endParaRPr>
                    </a:p>
                  </a:txBody>
                  <a:tcPr marL="42933" marR="42933" marT="0" marB="0" anchor="ctr"/>
                </a:tc>
              </a:tr>
              <a:tr h="1028707">
                <a:tc>
                  <a:txBody>
                    <a:bodyPr/>
                    <a:lstStyle/>
                    <a:p>
                      <a:pPr>
                        <a:lnSpc>
                          <a:spcPct val="115000"/>
                        </a:lnSpc>
                        <a:spcAft>
                          <a:spcPts val="0"/>
                        </a:spcAft>
                        <a:tabLst>
                          <a:tab pos="1647825" algn="l"/>
                        </a:tabLst>
                      </a:pPr>
                      <a:r>
                        <a:rPr lang="en-US" sz="1400" kern="100"/>
                        <a:t>5.Do you know there is a contrast agent used in some cases ?</a:t>
                      </a:r>
                    </a:p>
                    <a:p>
                      <a:pPr>
                        <a:lnSpc>
                          <a:spcPct val="115000"/>
                        </a:lnSpc>
                        <a:spcAft>
                          <a:spcPts val="0"/>
                        </a:spcAft>
                        <a:tabLst>
                          <a:tab pos="1647825" algn="l"/>
                        </a:tabLst>
                      </a:pPr>
                      <a:r>
                        <a:rPr lang="en-US" sz="1400" kern="100"/>
                        <a:t>Yes</a:t>
                      </a:r>
                    </a:p>
                    <a:p>
                      <a:pPr>
                        <a:lnSpc>
                          <a:spcPct val="115000"/>
                        </a:lnSpc>
                        <a:spcAft>
                          <a:spcPts val="0"/>
                        </a:spcAft>
                        <a:tabLst>
                          <a:tab pos="1647825" algn="l"/>
                        </a:tabLst>
                      </a:pPr>
                      <a:r>
                        <a:rPr lang="en-US" sz="1400" kern="100"/>
                        <a:t>No</a:t>
                      </a:r>
                      <a:endParaRPr lang="en-US" sz="1400" kern="100">
                        <a:latin typeface="+mn-lt"/>
                        <a:ea typeface="Calibri"/>
                        <a:cs typeface="Arial"/>
                      </a:endParaRPr>
                    </a:p>
                  </a:txBody>
                  <a:tcPr marL="42933" marR="42933" marT="0" marB="0" anchor="ctr"/>
                </a:tc>
                <a:tc>
                  <a:txBody>
                    <a:bodyPr/>
                    <a:lstStyle/>
                    <a:p>
                      <a:pPr>
                        <a:lnSpc>
                          <a:spcPct val="115000"/>
                        </a:lnSpc>
                        <a:spcAft>
                          <a:spcPts val="0"/>
                        </a:spcAft>
                        <a:tabLst>
                          <a:tab pos="1647825" algn="l"/>
                        </a:tabLst>
                      </a:pPr>
                      <a:endParaRPr lang="en-US" sz="1400" kern="100" dirty="0"/>
                    </a:p>
                    <a:p>
                      <a:pPr>
                        <a:lnSpc>
                          <a:spcPct val="115000"/>
                        </a:lnSpc>
                        <a:spcAft>
                          <a:spcPts val="0"/>
                        </a:spcAft>
                        <a:tabLst>
                          <a:tab pos="1647825" algn="l"/>
                        </a:tabLst>
                      </a:pPr>
                      <a:r>
                        <a:rPr lang="en-US" sz="1400" kern="100" dirty="0"/>
                        <a:t>88 (44%) </a:t>
                      </a:r>
                    </a:p>
                    <a:p>
                      <a:pPr>
                        <a:lnSpc>
                          <a:spcPct val="115000"/>
                        </a:lnSpc>
                        <a:spcAft>
                          <a:spcPts val="0"/>
                        </a:spcAft>
                        <a:tabLst>
                          <a:tab pos="1647825" algn="l"/>
                        </a:tabLst>
                      </a:pPr>
                      <a:r>
                        <a:rPr lang="en-US" sz="1400" kern="100" dirty="0"/>
                        <a:t>112 (56%)</a:t>
                      </a:r>
                      <a:endParaRPr lang="en-US" sz="1400" kern="100" dirty="0">
                        <a:latin typeface="+mn-lt"/>
                        <a:ea typeface="Calibri"/>
                        <a:cs typeface="Arial"/>
                      </a:endParaRPr>
                    </a:p>
                  </a:txBody>
                  <a:tcPr marL="42933" marR="42933" marT="0" marB="0" anchor="ct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fld id="{0B34F065-1154-456A-91E3-76DE8E75E17B}" type="slidenum">
              <a:rPr lang="ar-SA" smtClean="0"/>
              <a:pPr/>
              <a:t>14</a:t>
            </a:fld>
            <a:endParaRPr lang="ar-SA"/>
          </a:p>
        </p:txBody>
      </p:sp>
      <p:graphicFrame>
        <p:nvGraphicFramePr>
          <p:cNvPr id="4" name="جدول 3"/>
          <p:cNvGraphicFramePr>
            <a:graphicFrameLocks noGrp="1"/>
          </p:cNvGraphicFramePr>
          <p:nvPr/>
        </p:nvGraphicFramePr>
        <p:xfrm>
          <a:off x="238092" y="214292"/>
          <a:ext cx="8572560" cy="6429420"/>
        </p:xfrm>
        <a:graphic>
          <a:graphicData uri="http://schemas.openxmlformats.org/drawingml/2006/table">
            <a:tbl>
              <a:tblPr bandRow="1">
                <a:tableStyleId>{5C22544A-7EE6-4342-B048-85BDC9FD1C3A}</a:tableStyleId>
              </a:tblPr>
              <a:tblGrid>
                <a:gridCol w="4774916"/>
                <a:gridCol w="3797644"/>
              </a:tblGrid>
              <a:tr h="1118160">
                <a:tc>
                  <a:txBody>
                    <a:bodyPr/>
                    <a:lstStyle/>
                    <a:p>
                      <a:pPr>
                        <a:lnSpc>
                          <a:spcPct val="115000"/>
                        </a:lnSpc>
                        <a:spcAft>
                          <a:spcPts val="0"/>
                        </a:spcAft>
                        <a:tabLst>
                          <a:tab pos="1647825" algn="l"/>
                        </a:tabLst>
                      </a:pPr>
                      <a:r>
                        <a:rPr lang="en-US" sz="1400" kern="100" dirty="0"/>
                        <a:t>6.Are you aware of the adverse effects of the contrast agent ?</a:t>
                      </a:r>
                    </a:p>
                    <a:p>
                      <a:pPr>
                        <a:lnSpc>
                          <a:spcPct val="115000"/>
                        </a:lnSpc>
                        <a:spcAft>
                          <a:spcPts val="0"/>
                        </a:spcAft>
                        <a:tabLst>
                          <a:tab pos="1647825" algn="l"/>
                        </a:tabLst>
                      </a:pPr>
                      <a:r>
                        <a:rPr lang="en-US" sz="1400" kern="100" dirty="0"/>
                        <a:t>Yes</a:t>
                      </a:r>
                    </a:p>
                    <a:p>
                      <a:pPr>
                        <a:lnSpc>
                          <a:spcPct val="115000"/>
                        </a:lnSpc>
                        <a:spcAft>
                          <a:spcPts val="0"/>
                        </a:spcAft>
                        <a:tabLst>
                          <a:tab pos="1647825" algn="l"/>
                        </a:tabLst>
                      </a:pPr>
                      <a:r>
                        <a:rPr lang="en-US" sz="1400" kern="100" dirty="0"/>
                        <a:t>No</a:t>
                      </a:r>
                      <a:endParaRPr lang="en-US" sz="1400" kern="100" dirty="0">
                        <a:latin typeface="+mn-lt"/>
                        <a:ea typeface="Calibri"/>
                        <a:cs typeface="Arial"/>
                      </a:endParaRPr>
                    </a:p>
                  </a:txBody>
                  <a:tcPr marL="42933" marR="42933" marT="0" marB="0" anchor="ctr"/>
                </a:tc>
                <a:tc>
                  <a:txBody>
                    <a:bodyPr/>
                    <a:lstStyle/>
                    <a:p>
                      <a:pPr>
                        <a:lnSpc>
                          <a:spcPct val="115000"/>
                        </a:lnSpc>
                        <a:spcAft>
                          <a:spcPts val="0"/>
                        </a:spcAft>
                        <a:tabLst>
                          <a:tab pos="1647825" algn="l"/>
                        </a:tabLst>
                      </a:pPr>
                      <a:endParaRPr lang="en-US" sz="1400" kern="100" dirty="0"/>
                    </a:p>
                    <a:p>
                      <a:pPr>
                        <a:lnSpc>
                          <a:spcPct val="115000"/>
                        </a:lnSpc>
                        <a:spcAft>
                          <a:spcPts val="0"/>
                        </a:spcAft>
                        <a:tabLst>
                          <a:tab pos="1647825" algn="l"/>
                        </a:tabLst>
                      </a:pPr>
                      <a:r>
                        <a:rPr lang="en-US" sz="1400" kern="100" dirty="0"/>
                        <a:t>23 (11.5%)</a:t>
                      </a:r>
                    </a:p>
                    <a:p>
                      <a:pPr>
                        <a:lnSpc>
                          <a:spcPct val="115000"/>
                        </a:lnSpc>
                        <a:spcAft>
                          <a:spcPts val="0"/>
                        </a:spcAft>
                        <a:tabLst>
                          <a:tab pos="1647825" algn="l"/>
                        </a:tabLst>
                      </a:pPr>
                      <a:r>
                        <a:rPr lang="en-US" sz="1400" kern="100" dirty="0"/>
                        <a:t>177 (88.5%)</a:t>
                      </a:r>
                      <a:endParaRPr lang="en-US" sz="1400" kern="100" dirty="0">
                        <a:latin typeface="+mn-lt"/>
                        <a:ea typeface="Calibri"/>
                        <a:cs typeface="Arial"/>
                      </a:endParaRPr>
                    </a:p>
                  </a:txBody>
                  <a:tcPr marL="42933" marR="42933" marT="0" marB="0" anchor="ctr"/>
                </a:tc>
              </a:tr>
              <a:tr h="1397700">
                <a:tc>
                  <a:txBody>
                    <a:bodyPr/>
                    <a:lstStyle/>
                    <a:p>
                      <a:pPr>
                        <a:lnSpc>
                          <a:spcPct val="115000"/>
                        </a:lnSpc>
                        <a:spcAft>
                          <a:spcPts val="0"/>
                        </a:spcAft>
                        <a:tabLst>
                          <a:tab pos="1647825" algn="l"/>
                        </a:tabLst>
                      </a:pPr>
                      <a:r>
                        <a:rPr lang="en-US" sz="1400" kern="100" dirty="0"/>
                        <a:t>7.Do you know why patients undergo MRI with contrast agents must have their </a:t>
                      </a:r>
                      <a:r>
                        <a:rPr lang="en-US" sz="1400" kern="100" dirty="0" err="1"/>
                        <a:t>creatinine</a:t>
                      </a:r>
                      <a:r>
                        <a:rPr lang="en-US" sz="1400" kern="100" dirty="0"/>
                        <a:t> levels (</a:t>
                      </a:r>
                      <a:r>
                        <a:rPr lang="en-US" sz="1400" kern="100" dirty="0" err="1"/>
                        <a:t>glomerular</a:t>
                      </a:r>
                      <a:r>
                        <a:rPr lang="en-US" sz="1400" kern="100" dirty="0"/>
                        <a:t> filtration rate or GFR) checked ?</a:t>
                      </a:r>
                    </a:p>
                    <a:p>
                      <a:pPr>
                        <a:lnSpc>
                          <a:spcPct val="115000"/>
                        </a:lnSpc>
                        <a:spcAft>
                          <a:spcPts val="0"/>
                        </a:spcAft>
                        <a:tabLst>
                          <a:tab pos="1647825" algn="l"/>
                        </a:tabLst>
                      </a:pPr>
                      <a:r>
                        <a:rPr lang="en-US" sz="1400" kern="100" dirty="0"/>
                        <a:t>Yes</a:t>
                      </a:r>
                    </a:p>
                    <a:p>
                      <a:pPr>
                        <a:lnSpc>
                          <a:spcPct val="115000"/>
                        </a:lnSpc>
                        <a:spcAft>
                          <a:spcPts val="0"/>
                        </a:spcAft>
                        <a:tabLst>
                          <a:tab pos="1647825" algn="l"/>
                        </a:tabLst>
                      </a:pPr>
                      <a:r>
                        <a:rPr lang="en-US" sz="1400" kern="100" dirty="0"/>
                        <a:t>No</a:t>
                      </a:r>
                      <a:endParaRPr lang="en-US" sz="1400" kern="100" dirty="0">
                        <a:latin typeface="+mn-lt"/>
                        <a:ea typeface="Calibri"/>
                        <a:cs typeface="Arial"/>
                      </a:endParaRPr>
                    </a:p>
                  </a:txBody>
                  <a:tcPr marL="42933" marR="42933" marT="0" marB="0" anchor="ctr"/>
                </a:tc>
                <a:tc>
                  <a:txBody>
                    <a:bodyPr/>
                    <a:lstStyle/>
                    <a:p>
                      <a:pPr>
                        <a:lnSpc>
                          <a:spcPct val="115000"/>
                        </a:lnSpc>
                        <a:spcAft>
                          <a:spcPts val="0"/>
                        </a:spcAft>
                      </a:pPr>
                      <a:endParaRPr lang="en-US" sz="1400" kern="100" dirty="0"/>
                    </a:p>
                    <a:p>
                      <a:pPr>
                        <a:lnSpc>
                          <a:spcPct val="115000"/>
                        </a:lnSpc>
                        <a:spcAft>
                          <a:spcPts val="0"/>
                        </a:spcAft>
                      </a:pPr>
                      <a:r>
                        <a:rPr lang="en-US" sz="1400" kern="100" dirty="0"/>
                        <a:t>34 (17%)</a:t>
                      </a:r>
                    </a:p>
                    <a:p>
                      <a:pPr>
                        <a:lnSpc>
                          <a:spcPct val="115000"/>
                        </a:lnSpc>
                        <a:spcAft>
                          <a:spcPts val="0"/>
                        </a:spcAft>
                      </a:pPr>
                      <a:r>
                        <a:rPr lang="en-US" sz="1400" kern="100" dirty="0"/>
                        <a:t>166 (83%)</a:t>
                      </a:r>
                      <a:endParaRPr lang="en-US" sz="1400" kern="100" dirty="0">
                        <a:latin typeface="+mn-lt"/>
                        <a:ea typeface="Calibri"/>
                        <a:cs typeface="Arial"/>
                      </a:endParaRPr>
                    </a:p>
                  </a:txBody>
                  <a:tcPr marL="42933" marR="42933" marT="0" marB="0" anchor="ctr"/>
                </a:tc>
              </a:tr>
              <a:tr h="838620">
                <a:tc>
                  <a:txBody>
                    <a:bodyPr/>
                    <a:lstStyle/>
                    <a:p>
                      <a:pPr>
                        <a:lnSpc>
                          <a:spcPct val="115000"/>
                        </a:lnSpc>
                        <a:spcAft>
                          <a:spcPts val="0"/>
                        </a:spcAft>
                        <a:tabLst>
                          <a:tab pos="1647825" algn="l"/>
                        </a:tabLst>
                      </a:pPr>
                      <a:r>
                        <a:rPr lang="en-US" sz="1400" kern="100"/>
                        <a:t>8.Can a pregnant woman be scanned b MRI ?</a:t>
                      </a:r>
                    </a:p>
                    <a:p>
                      <a:pPr>
                        <a:lnSpc>
                          <a:spcPct val="115000"/>
                        </a:lnSpc>
                        <a:spcAft>
                          <a:spcPts val="0"/>
                        </a:spcAft>
                        <a:tabLst>
                          <a:tab pos="1647825" algn="l"/>
                        </a:tabLst>
                      </a:pPr>
                      <a:r>
                        <a:rPr lang="en-US" sz="1400" kern="100"/>
                        <a:t>Yes</a:t>
                      </a:r>
                    </a:p>
                    <a:p>
                      <a:pPr>
                        <a:lnSpc>
                          <a:spcPct val="115000"/>
                        </a:lnSpc>
                        <a:spcAft>
                          <a:spcPts val="0"/>
                        </a:spcAft>
                        <a:tabLst>
                          <a:tab pos="1647825" algn="l"/>
                        </a:tabLst>
                      </a:pPr>
                      <a:r>
                        <a:rPr lang="en-US" sz="1400" kern="100"/>
                        <a:t>No</a:t>
                      </a:r>
                      <a:endParaRPr lang="en-US" sz="1400" kern="100">
                        <a:latin typeface="+mn-lt"/>
                        <a:ea typeface="Calibri"/>
                        <a:cs typeface="Arial"/>
                      </a:endParaRPr>
                    </a:p>
                  </a:txBody>
                  <a:tcPr marL="42933" marR="42933" marT="0" marB="0" anchor="ctr"/>
                </a:tc>
                <a:tc>
                  <a:txBody>
                    <a:bodyPr/>
                    <a:lstStyle/>
                    <a:p>
                      <a:pPr>
                        <a:lnSpc>
                          <a:spcPct val="115000"/>
                        </a:lnSpc>
                        <a:spcAft>
                          <a:spcPts val="0"/>
                        </a:spcAft>
                        <a:tabLst>
                          <a:tab pos="1647825" algn="l"/>
                        </a:tabLst>
                      </a:pPr>
                      <a:endParaRPr lang="en-US" sz="1400" kern="100"/>
                    </a:p>
                    <a:p>
                      <a:pPr>
                        <a:lnSpc>
                          <a:spcPct val="115000"/>
                        </a:lnSpc>
                        <a:spcAft>
                          <a:spcPts val="0"/>
                        </a:spcAft>
                        <a:tabLst>
                          <a:tab pos="1647825" algn="l"/>
                        </a:tabLst>
                      </a:pPr>
                      <a:r>
                        <a:rPr lang="en-US" sz="1400" kern="100"/>
                        <a:t>7 (3.5%)</a:t>
                      </a:r>
                    </a:p>
                    <a:p>
                      <a:pPr>
                        <a:lnSpc>
                          <a:spcPct val="115000"/>
                        </a:lnSpc>
                        <a:spcAft>
                          <a:spcPts val="0"/>
                        </a:spcAft>
                        <a:tabLst>
                          <a:tab pos="1647825" algn="l"/>
                        </a:tabLst>
                      </a:pPr>
                      <a:r>
                        <a:rPr lang="en-US" sz="1400" kern="100"/>
                        <a:t>193 (96.5%)</a:t>
                      </a:r>
                      <a:endParaRPr lang="en-US" sz="1400" kern="100">
                        <a:latin typeface="+mn-lt"/>
                        <a:ea typeface="Calibri"/>
                        <a:cs typeface="Arial"/>
                      </a:endParaRPr>
                    </a:p>
                  </a:txBody>
                  <a:tcPr marL="42933" marR="42933" marT="0" marB="0" anchor="ctr"/>
                </a:tc>
              </a:tr>
              <a:tr h="1118160">
                <a:tc>
                  <a:txBody>
                    <a:bodyPr/>
                    <a:lstStyle/>
                    <a:p>
                      <a:pPr>
                        <a:lnSpc>
                          <a:spcPct val="115000"/>
                        </a:lnSpc>
                        <a:spcAft>
                          <a:spcPts val="0"/>
                        </a:spcAft>
                        <a:tabLst>
                          <a:tab pos="1647825" algn="l"/>
                        </a:tabLst>
                      </a:pPr>
                      <a:r>
                        <a:rPr lang="en-US" sz="1400" kern="100" dirty="0"/>
                        <a:t>9.Can a pregnant woman be giving an MRI contrast agent ?</a:t>
                      </a:r>
                    </a:p>
                    <a:p>
                      <a:pPr>
                        <a:lnSpc>
                          <a:spcPct val="115000"/>
                        </a:lnSpc>
                        <a:spcAft>
                          <a:spcPts val="0"/>
                        </a:spcAft>
                        <a:tabLst>
                          <a:tab pos="1647825" algn="l"/>
                        </a:tabLst>
                      </a:pPr>
                      <a:r>
                        <a:rPr lang="en-US" sz="1400" kern="100" dirty="0"/>
                        <a:t>Yes</a:t>
                      </a:r>
                    </a:p>
                    <a:p>
                      <a:pPr>
                        <a:lnSpc>
                          <a:spcPct val="115000"/>
                        </a:lnSpc>
                        <a:spcAft>
                          <a:spcPts val="0"/>
                        </a:spcAft>
                        <a:tabLst>
                          <a:tab pos="1647825" algn="l"/>
                        </a:tabLst>
                      </a:pPr>
                      <a:r>
                        <a:rPr lang="en-US" sz="1400" kern="100" dirty="0"/>
                        <a:t>No</a:t>
                      </a:r>
                      <a:endParaRPr lang="en-US" sz="1400" kern="100" dirty="0">
                        <a:latin typeface="+mn-lt"/>
                        <a:ea typeface="Calibri"/>
                        <a:cs typeface="Arial"/>
                      </a:endParaRPr>
                    </a:p>
                  </a:txBody>
                  <a:tcPr marL="42933" marR="42933" marT="0" marB="0" anchor="ctr"/>
                </a:tc>
                <a:tc>
                  <a:txBody>
                    <a:bodyPr/>
                    <a:lstStyle/>
                    <a:p>
                      <a:pPr>
                        <a:lnSpc>
                          <a:spcPct val="115000"/>
                        </a:lnSpc>
                        <a:spcAft>
                          <a:spcPts val="0"/>
                        </a:spcAft>
                        <a:tabLst>
                          <a:tab pos="1647825" algn="l"/>
                        </a:tabLst>
                      </a:pPr>
                      <a:endParaRPr lang="en-US" sz="1400" kern="100"/>
                    </a:p>
                    <a:p>
                      <a:pPr>
                        <a:lnSpc>
                          <a:spcPct val="115000"/>
                        </a:lnSpc>
                        <a:spcAft>
                          <a:spcPts val="0"/>
                        </a:spcAft>
                        <a:tabLst>
                          <a:tab pos="1647825" algn="l"/>
                        </a:tabLst>
                      </a:pPr>
                      <a:r>
                        <a:rPr lang="en-US" sz="1400" kern="100"/>
                        <a:t>10 (5%)</a:t>
                      </a:r>
                    </a:p>
                    <a:p>
                      <a:pPr>
                        <a:lnSpc>
                          <a:spcPct val="115000"/>
                        </a:lnSpc>
                        <a:spcAft>
                          <a:spcPts val="0"/>
                        </a:spcAft>
                        <a:tabLst>
                          <a:tab pos="1647825" algn="l"/>
                        </a:tabLst>
                      </a:pPr>
                      <a:r>
                        <a:rPr lang="en-US" sz="1400" kern="100"/>
                        <a:t>190 (95%)</a:t>
                      </a:r>
                      <a:endParaRPr lang="en-US" sz="1400" kern="100">
                        <a:latin typeface="+mn-lt"/>
                        <a:ea typeface="Calibri"/>
                        <a:cs typeface="Arial"/>
                      </a:endParaRPr>
                    </a:p>
                  </a:txBody>
                  <a:tcPr marL="42933" marR="42933" marT="0" marB="0" anchor="ctr"/>
                </a:tc>
              </a:tr>
              <a:tr h="838620">
                <a:tc>
                  <a:txBody>
                    <a:bodyPr/>
                    <a:lstStyle/>
                    <a:p>
                      <a:pPr>
                        <a:lnSpc>
                          <a:spcPct val="115000"/>
                        </a:lnSpc>
                        <a:spcAft>
                          <a:spcPts val="0"/>
                        </a:spcAft>
                        <a:tabLst>
                          <a:tab pos="1647825" algn="l"/>
                        </a:tabLst>
                      </a:pPr>
                      <a:r>
                        <a:rPr lang="en-US" sz="1400" kern="100"/>
                        <a:t>10.Have you done an MRI scan before ?</a:t>
                      </a:r>
                    </a:p>
                    <a:p>
                      <a:pPr>
                        <a:lnSpc>
                          <a:spcPct val="115000"/>
                        </a:lnSpc>
                        <a:spcAft>
                          <a:spcPts val="0"/>
                        </a:spcAft>
                        <a:tabLst>
                          <a:tab pos="1647825" algn="l"/>
                        </a:tabLst>
                      </a:pPr>
                      <a:r>
                        <a:rPr lang="en-US" sz="1400" kern="100"/>
                        <a:t>Yes</a:t>
                      </a:r>
                    </a:p>
                    <a:p>
                      <a:pPr>
                        <a:lnSpc>
                          <a:spcPct val="115000"/>
                        </a:lnSpc>
                        <a:spcAft>
                          <a:spcPts val="0"/>
                        </a:spcAft>
                        <a:tabLst>
                          <a:tab pos="1647825" algn="l"/>
                        </a:tabLst>
                      </a:pPr>
                      <a:r>
                        <a:rPr lang="en-US" sz="1400" kern="100"/>
                        <a:t>No</a:t>
                      </a:r>
                      <a:endParaRPr lang="en-US" sz="1400" kern="100">
                        <a:latin typeface="+mn-lt"/>
                        <a:ea typeface="Calibri"/>
                        <a:cs typeface="Arial"/>
                      </a:endParaRPr>
                    </a:p>
                  </a:txBody>
                  <a:tcPr marL="42933" marR="42933" marT="0" marB="0" anchor="ctr"/>
                </a:tc>
                <a:tc>
                  <a:txBody>
                    <a:bodyPr/>
                    <a:lstStyle/>
                    <a:p>
                      <a:pPr>
                        <a:lnSpc>
                          <a:spcPct val="115000"/>
                        </a:lnSpc>
                        <a:spcAft>
                          <a:spcPts val="0"/>
                        </a:spcAft>
                      </a:pPr>
                      <a:endParaRPr lang="en-US" sz="1400" kern="100" dirty="0"/>
                    </a:p>
                    <a:p>
                      <a:pPr>
                        <a:lnSpc>
                          <a:spcPct val="115000"/>
                        </a:lnSpc>
                        <a:spcAft>
                          <a:spcPts val="0"/>
                        </a:spcAft>
                      </a:pPr>
                      <a:r>
                        <a:rPr lang="en-US" sz="1400" kern="100" dirty="0"/>
                        <a:t>101 (50.5%)</a:t>
                      </a:r>
                    </a:p>
                    <a:p>
                      <a:pPr>
                        <a:lnSpc>
                          <a:spcPct val="115000"/>
                        </a:lnSpc>
                        <a:spcAft>
                          <a:spcPts val="0"/>
                        </a:spcAft>
                      </a:pPr>
                      <a:r>
                        <a:rPr lang="en-US" sz="1400" kern="100" dirty="0"/>
                        <a:t>99 (49.5%)</a:t>
                      </a:r>
                      <a:endParaRPr lang="en-US" sz="1400" kern="100" dirty="0">
                        <a:latin typeface="+mn-lt"/>
                        <a:ea typeface="Calibri"/>
                        <a:cs typeface="Arial"/>
                      </a:endParaRPr>
                    </a:p>
                  </a:txBody>
                  <a:tcPr marL="42933" marR="42933" marT="0" marB="0" anchor="ctr"/>
                </a:tc>
              </a:tr>
              <a:tr h="1118160">
                <a:tc>
                  <a:txBody>
                    <a:bodyPr/>
                    <a:lstStyle/>
                    <a:p>
                      <a:pPr>
                        <a:lnSpc>
                          <a:spcPct val="115000"/>
                        </a:lnSpc>
                        <a:spcAft>
                          <a:spcPts val="0"/>
                        </a:spcAft>
                        <a:tabLst>
                          <a:tab pos="1647825" algn="l"/>
                        </a:tabLst>
                      </a:pPr>
                      <a:r>
                        <a:rPr lang="en-US" sz="1400" kern="100"/>
                        <a:t>11.Have you read or heard about the MRI safety procedures ?</a:t>
                      </a:r>
                    </a:p>
                    <a:p>
                      <a:pPr>
                        <a:lnSpc>
                          <a:spcPct val="115000"/>
                        </a:lnSpc>
                        <a:spcAft>
                          <a:spcPts val="0"/>
                        </a:spcAft>
                        <a:tabLst>
                          <a:tab pos="1647825" algn="l"/>
                        </a:tabLst>
                      </a:pPr>
                      <a:r>
                        <a:rPr lang="en-US" sz="1400" kern="100"/>
                        <a:t>Yes</a:t>
                      </a:r>
                    </a:p>
                    <a:p>
                      <a:pPr>
                        <a:lnSpc>
                          <a:spcPct val="115000"/>
                        </a:lnSpc>
                        <a:spcAft>
                          <a:spcPts val="0"/>
                        </a:spcAft>
                        <a:tabLst>
                          <a:tab pos="1647825" algn="l"/>
                        </a:tabLst>
                      </a:pPr>
                      <a:r>
                        <a:rPr lang="en-US" sz="1400" kern="100"/>
                        <a:t>No</a:t>
                      </a:r>
                      <a:endParaRPr lang="en-US" sz="1400" kern="100">
                        <a:latin typeface="+mn-lt"/>
                        <a:ea typeface="Calibri"/>
                        <a:cs typeface="Arial"/>
                      </a:endParaRPr>
                    </a:p>
                  </a:txBody>
                  <a:tcPr marL="42933" marR="42933" marT="0" marB="0" anchor="ctr"/>
                </a:tc>
                <a:tc>
                  <a:txBody>
                    <a:bodyPr/>
                    <a:lstStyle/>
                    <a:p>
                      <a:pPr>
                        <a:lnSpc>
                          <a:spcPct val="115000"/>
                        </a:lnSpc>
                        <a:spcAft>
                          <a:spcPts val="0"/>
                        </a:spcAft>
                        <a:tabLst>
                          <a:tab pos="1647825" algn="l"/>
                        </a:tabLst>
                      </a:pPr>
                      <a:endParaRPr lang="en-US" sz="1400" kern="100" dirty="0"/>
                    </a:p>
                    <a:p>
                      <a:pPr>
                        <a:lnSpc>
                          <a:spcPct val="115000"/>
                        </a:lnSpc>
                        <a:spcAft>
                          <a:spcPts val="0"/>
                        </a:spcAft>
                        <a:tabLst>
                          <a:tab pos="1647825" algn="l"/>
                        </a:tabLst>
                      </a:pPr>
                      <a:r>
                        <a:rPr lang="en-US" sz="1400" kern="100" dirty="0"/>
                        <a:t>149 (74.5%)</a:t>
                      </a:r>
                    </a:p>
                    <a:p>
                      <a:pPr>
                        <a:lnSpc>
                          <a:spcPct val="115000"/>
                        </a:lnSpc>
                        <a:spcAft>
                          <a:spcPts val="0"/>
                        </a:spcAft>
                        <a:tabLst>
                          <a:tab pos="1647825" algn="l"/>
                        </a:tabLst>
                      </a:pPr>
                      <a:r>
                        <a:rPr lang="en-US" sz="1400" kern="100" dirty="0"/>
                        <a:t>51 (25.5%)</a:t>
                      </a:r>
                      <a:endParaRPr lang="en-US" sz="1400" kern="100" dirty="0">
                        <a:latin typeface="+mn-lt"/>
                        <a:ea typeface="Calibri"/>
                        <a:cs typeface="Arial"/>
                      </a:endParaRPr>
                    </a:p>
                  </a:txBody>
                  <a:tcPr marL="42933" marR="42933" marT="0" marB="0" anchor="ct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normAutofit/>
          </a:bodyPr>
          <a:lstStyle/>
          <a:p>
            <a:r>
              <a:rPr lang="en-US" b="1" dirty="0" smtClean="0"/>
              <a:t>Table 3 </a:t>
            </a:r>
            <a:r>
              <a:rPr lang="en-US" dirty="0" smtClean="0"/>
              <a:t>Association between Education Level &amp; Questions</a:t>
            </a:r>
            <a:endParaRPr lang="en-US" dirty="0"/>
          </a:p>
        </p:txBody>
      </p:sp>
      <p:sp>
        <p:nvSpPr>
          <p:cNvPr id="2" name="عنصر نائب لرقم الشريحة 1"/>
          <p:cNvSpPr>
            <a:spLocks noGrp="1"/>
          </p:cNvSpPr>
          <p:nvPr>
            <p:ph type="sldNum" sz="quarter" idx="11"/>
          </p:nvPr>
        </p:nvSpPr>
        <p:spPr/>
        <p:txBody>
          <a:bodyPr/>
          <a:lstStyle/>
          <a:p>
            <a:fld id="{0B34F065-1154-456A-91E3-76DE8E75E17B}" type="slidenum">
              <a:rPr lang="ar-SA" smtClean="0"/>
              <a:pPr/>
              <a:t>15</a:t>
            </a:fld>
            <a:endParaRPr lang="ar-SA"/>
          </a:p>
        </p:txBody>
      </p:sp>
      <p:graphicFrame>
        <p:nvGraphicFramePr>
          <p:cNvPr id="4" name="جدول 3"/>
          <p:cNvGraphicFramePr>
            <a:graphicFrameLocks noGrp="1"/>
          </p:cNvGraphicFramePr>
          <p:nvPr/>
        </p:nvGraphicFramePr>
        <p:xfrm>
          <a:off x="238090" y="1498314"/>
          <a:ext cx="8644002" cy="5145396"/>
        </p:xfrm>
        <a:graphic>
          <a:graphicData uri="http://schemas.openxmlformats.org/drawingml/2006/table">
            <a:tbl>
              <a:tblPr firstRow="1" bandRow="1">
                <a:tableStyleId>{5C22544A-7EE6-4342-B048-85BDC9FD1C3A}</a:tableStyleId>
              </a:tblPr>
              <a:tblGrid>
                <a:gridCol w="1386500"/>
                <a:gridCol w="570505"/>
                <a:gridCol w="905891"/>
                <a:gridCol w="1291413"/>
                <a:gridCol w="864399"/>
                <a:gridCol w="1078770"/>
                <a:gridCol w="1045924"/>
                <a:gridCol w="617182"/>
                <a:gridCol w="883418"/>
              </a:tblGrid>
              <a:tr h="514540">
                <a:tc>
                  <a:txBody>
                    <a:bodyPr/>
                    <a:lstStyle/>
                    <a:p>
                      <a:pPr>
                        <a:lnSpc>
                          <a:spcPct val="115000"/>
                        </a:lnSpc>
                        <a:spcAft>
                          <a:spcPts val="0"/>
                        </a:spcAft>
                        <a:tabLst>
                          <a:tab pos="1647825" algn="l"/>
                        </a:tabLst>
                      </a:pPr>
                      <a:r>
                        <a:rPr lang="en-US" sz="1400" kern="100" dirty="0"/>
                        <a:t>       Education </a:t>
                      </a:r>
                    </a:p>
                    <a:p>
                      <a:pPr>
                        <a:lnSpc>
                          <a:spcPct val="115000"/>
                        </a:lnSpc>
                        <a:spcAft>
                          <a:spcPts val="0"/>
                        </a:spcAft>
                        <a:tabLst>
                          <a:tab pos="1647825" algn="l"/>
                        </a:tabLst>
                      </a:pPr>
                      <a:r>
                        <a:rPr lang="en-US" sz="1400" kern="100" dirty="0"/>
                        <a:t>Question </a:t>
                      </a:r>
                      <a:endParaRPr lang="en-US" sz="1400" kern="100" dirty="0">
                        <a:latin typeface="+mn-lt"/>
                        <a:ea typeface="Calibri"/>
                        <a:cs typeface="Arial"/>
                      </a:endParaRPr>
                    </a:p>
                  </a:txBody>
                  <a:tcPr marL="34456" marR="34456" marT="0" marB="0" anchor="ctr"/>
                </a:tc>
                <a:tc>
                  <a:txBody>
                    <a:bodyPr/>
                    <a:lstStyle/>
                    <a:p>
                      <a:pPr>
                        <a:lnSpc>
                          <a:spcPct val="115000"/>
                        </a:lnSpc>
                        <a:spcAft>
                          <a:spcPts val="0"/>
                        </a:spcAft>
                        <a:tabLst>
                          <a:tab pos="1647825" algn="l"/>
                        </a:tabLst>
                      </a:pP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Illiterate</a:t>
                      </a:r>
                    </a:p>
                    <a:p>
                      <a:pPr>
                        <a:lnSpc>
                          <a:spcPct val="115000"/>
                        </a:lnSpc>
                        <a:spcAft>
                          <a:spcPts val="0"/>
                        </a:spcAft>
                        <a:tabLst>
                          <a:tab pos="1647825" algn="l"/>
                        </a:tabLst>
                      </a:pPr>
                      <a:r>
                        <a:rPr lang="en-US" sz="1400" kern="100"/>
                        <a:t>(15)</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Intermediate</a:t>
                      </a:r>
                    </a:p>
                    <a:p>
                      <a:pPr>
                        <a:lnSpc>
                          <a:spcPct val="115000"/>
                        </a:lnSpc>
                        <a:spcAft>
                          <a:spcPts val="0"/>
                        </a:spcAft>
                        <a:tabLst>
                          <a:tab pos="1647825" algn="l"/>
                        </a:tabLst>
                      </a:pPr>
                      <a:r>
                        <a:rPr lang="en-US" sz="1400" kern="100"/>
                        <a:t>(26)</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Primary</a:t>
                      </a:r>
                    </a:p>
                    <a:p>
                      <a:pPr>
                        <a:lnSpc>
                          <a:spcPct val="115000"/>
                        </a:lnSpc>
                        <a:spcAft>
                          <a:spcPts val="0"/>
                        </a:spcAft>
                        <a:tabLst>
                          <a:tab pos="1647825" algn="l"/>
                        </a:tabLst>
                      </a:pPr>
                      <a:r>
                        <a:rPr lang="en-US" sz="1400" kern="100"/>
                        <a:t>(39)</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Secondary</a:t>
                      </a:r>
                    </a:p>
                    <a:p>
                      <a:pPr>
                        <a:lnSpc>
                          <a:spcPct val="115000"/>
                        </a:lnSpc>
                        <a:spcAft>
                          <a:spcPts val="0"/>
                        </a:spcAft>
                        <a:tabLst>
                          <a:tab pos="1647825" algn="l"/>
                        </a:tabLst>
                      </a:pPr>
                      <a:r>
                        <a:rPr lang="en-US" sz="1400" kern="100"/>
                        <a:t>(40)</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University</a:t>
                      </a:r>
                    </a:p>
                    <a:p>
                      <a:pPr>
                        <a:lnSpc>
                          <a:spcPct val="115000"/>
                        </a:lnSpc>
                        <a:spcAft>
                          <a:spcPts val="0"/>
                        </a:spcAft>
                        <a:tabLst>
                          <a:tab pos="1647825" algn="l"/>
                        </a:tabLst>
                      </a:pPr>
                      <a:r>
                        <a:rPr lang="en-US" sz="1400" kern="100"/>
                        <a:t>(80)</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Total </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endParaRPr lang="en-US" sz="1400" kern="100"/>
                    </a:p>
                    <a:p>
                      <a:pPr>
                        <a:lnSpc>
                          <a:spcPct val="115000"/>
                        </a:lnSpc>
                        <a:spcAft>
                          <a:spcPts val="0"/>
                        </a:spcAft>
                      </a:pPr>
                      <a:r>
                        <a:rPr lang="en-US" sz="1400" kern="100"/>
                        <a:t>P-Value </a:t>
                      </a:r>
                      <a:endParaRPr lang="en-US" sz="1400" kern="100">
                        <a:latin typeface="+mn-lt"/>
                        <a:ea typeface="Calibri"/>
                        <a:cs typeface="Arial"/>
                      </a:endParaRPr>
                    </a:p>
                  </a:txBody>
                  <a:tcPr marL="34456" marR="34456" marT="0" marB="0" anchor="ctr"/>
                </a:tc>
              </a:tr>
              <a:tr h="1286349">
                <a:tc>
                  <a:txBody>
                    <a:bodyPr/>
                    <a:lstStyle/>
                    <a:p>
                      <a:pPr>
                        <a:lnSpc>
                          <a:spcPct val="115000"/>
                        </a:lnSpc>
                        <a:spcAft>
                          <a:spcPts val="0"/>
                        </a:spcAft>
                        <a:tabLst>
                          <a:tab pos="1647825" algn="l"/>
                        </a:tabLst>
                      </a:pPr>
                      <a:r>
                        <a:rPr lang="en-US" sz="1400" kern="100"/>
                        <a:t>Do you know preparation guidelines before MRI scan ?</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No</a:t>
                      </a:r>
                    </a:p>
                    <a:p>
                      <a:pPr>
                        <a:lnSpc>
                          <a:spcPct val="115000"/>
                        </a:lnSpc>
                        <a:spcAft>
                          <a:spcPts val="0"/>
                        </a:spcAft>
                        <a:tabLst>
                          <a:tab pos="1647825" algn="l"/>
                        </a:tabLst>
                      </a:pPr>
                      <a:r>
                        <a:rPr lang="en-US" sz="1400" kern="100"/>
                        <a:t>Yes</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10</a:t>
                      </a:r>
                    </a:p>
                    <a:p>
                      <a:pPr>
                        <a:lnSpc>
                          <a:spcPct val="115000"/>
                        </a:lnSpc>
                        <a:spcAft>
                          <a:spcPts val="0"/>
                        </a:spcAft>
                        <a:tabLst>
                          <a:tab pos="1647825" algn="l"/>
                        </a:tabLst>
                      </a:pPr>
                      <a:r>
                        <a:rPr lang="en-US" sz="1400" kern="100"/>
                        <a:t>5</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12</a:t>
                      </a:r>
                    </a:p>
                    <a:p>
                      <a:pPr>
                        <a:lnSpc>
                          <a:spcPct val="115000"/>
                        </a:lnSpc>
                        <a:spcAft>
                          <a:spcPts val="0"/>
                        </a:spcAft>
                        <a:tabLst>
                          <a:tab pos="1647825" algn="l"/>
                        </a:tabLst>
                      </a:pPr>
                      <a:r>
                        <a:rPr lang="en-US" sz="1400" kern="100"/>
                        <a:t>14</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15</a:t>
                      </a:r>
                    </a:p>
                    <a:p>
                      <a:pPr>
                        <a:lnSpc>
                          <a:spcPct val="115000"/>
                        </a:lnSpc>
                        <a:spcAft>
                          <a:spcPts val="0"/>
                        </a:spcAft>
                        <a:tabLst>
                          <a:tab pos="1647825" algn="l"/>
                        </a:tabLst>
                      </a:pPr>
                      <a:r>
                        <a:rPr lang="en-US" sz="1400" kern="100"/>
                        <a:t>24</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12</a:t>
                      </a:r>
                    </a:p>
                    <a:p>
                      <a:pPr>
                        <a:lnSpc>
                          <a:spcPct val="115000"/>
                        </a:lnSpc>
                        <a:spcAft>
                          <a:spcPts val="0"/>
                        </a:spcAft>
                        <a:tabLst>
                          <a:tab pos="1647825" algn="l"/>
                        </a:tabLst>
                      </a:pPr>
                      <a:r>
                        <a:rPr lang="en-US" sz="1400" kern="100"/>
                        <a:t>28</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14</a:t>
                      </a:r>
                    </a:p>
                    <a:p>
                      <a:pPr>
                        <a:lnSpc>
                          <a:spcPct val="115000"/>
                        </a:lnSpc>
                        <a:spcAft>
                          <a:spcPts val="0"/>
                        </a:spcAft>
                        <a:tabLst>
                          <a:tab pos="1647825" algn="l"/>
                        </a:tabLst>
                      </a:pPr>
                      <a:r>
                        <a:rPr lang="en-US" sz="1400" kern="100"/>
                        <a:t>66</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63</a:t>
                      </a:r>
                    </a:p>
                    <a:p>
                      <a:pPr>
                        <a:lnSpc>
                          <a:spcPct val="115000"/>
                        </a:lnSpc>
                        <a:spcAft>
                          <a:spcPts val="0"/>
                        </a:spcAft>
                        <a:tabLst>
                          <a:tab pos="1647825" algn="l"/>
                        </a:tabLst>
                      </a:pPr>
                      <a:r>
                        <a:rPr lang="en-US" sz="1400" kern="100"/>
                        <a:t>137</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0.001**</a:t>
                      </a:r>
                      <a:endParaRPr lang="en-US" sz="1400" kern="100">
                        <a:latin typeface="+mn-lt"/>
                        <a:ea typeface="Calibri"/>
                        <a:cs typeface="Arial"/>
                      </a:endParaRPr>
                    </a:p>
                  </a:txBody>
                  <a:tcPr marL="34456" marR="34456" marT="0" marB="0" anchor="ctr"/>
                </a:tc>
              </a:tr>
              <a:tr h="1029079">
                <a:tc>
                  <a:txBody>
                    <a:bodyPr/>
                    <a:lstStyle/>
                    <a:p>
                      <a:pPr>
                        <a:lnSpc>
                          <a:spcPct val="115000"/>
                        </a:lnSpc>
                        <a:spcAft>
                          <a:spcPts val="0"/>
                        </a:spcAft>
                        <a:tabLst>
                          <a:tab pos="1647825" algn="l"/>
                        </a:tabLst>
                      </a:pPr>
                      <a:r>
                        <a:rPr lang="en-US" sz="1400" kern="100"/>
                        <a:t>Are you aware of the types of radiation used in MRI ?</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No</a:t>
                      </a:r>
                    </a:p>
                    <a:p>
                      <a:pPr>
                        <a:lnSpc>
                          <a:spcPct val="115000"/>
                        </a:lnSpc>
                        <a:spcAft>
                          <a:spcPts val="0"/>
                        </a:spcAft>
                        <a:tabLst>
                          <a:tab pos="1647825" algn="l"/>
                        </a:tabLst>
                      </a:pPr>
                      <a:r>
                        <a:rPr lang="en-US" sz="1400" kern="100"/>
                        <a:t>Yes</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9</a:t>
                      </a:r>
                    </a:p>
                    <a:p>
                      <a:pPr>
                        <a:lnSpc>
                          <a:spcPct val="115000"/>
                        </a:lnSpc>
                        <a:spcAft>
                          <a:spcPts val="0"/>
                        </a:spcAft>
                        <a:tabLst>
                          <a:tab pos="1647825" algn="l"/>
                        </a:tabLst>
                      </a:pPr>
                      <a:r>
                        <a:rPr lang="en-US" sz="1400" kern="100"/>
                        <a:t>6</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16</a:t>
                      </a:r>
                    </a:p>
                    <a:p>
                      <a:pPr>
                        <a:lnSpc>
                          <a:spcPct val="115000"/>
                        </a:lnSpc>
                        <a:spcAft>
                          <a:spcPts val="0"/>
                        </a:spcAft>
                        <a:tabLst>
                          <a:tab pos="1647825" algn="l"/>
                        </a:tabLst>
                      </a:pPr>
                      <a:r>
                        <a:rPr lang="en-US" sz="1400" kern="100"/>
                        <a:t>10</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dirty="0"/>
                        <a:t>16</a:t>
                      </a:r>
                    </a:p>
                    <a:p>
                      <a:pPr>
                        <a:lnSpc>
                          <a:spcPct val="115000"/>
                        </a:lnSpc>
                        <a:spcAft>
                          <a:spcPts val="0"/>
                        </a:spcAft>
                        <a:tabLst>
                          <a:tab pos="1647825" algn="l"/>
                        </a:tabLst>
                      </a:pPr>
                      <a:r>
                        <a:rPr lang="en-US" sz="1400" kern="100" dirty="0"/>
                        <a:t>23</a:t>
                      </a:r>
                      <a:endParaRPr lang="en-US" sz="1400" kern="100" dirty="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25</a:t>
                      </a:r>
                    </a:p>
                    <a:p>
                      <a:pPr>
                        <a:lnSpc>
                          <a:spcPct val="115000"/>
                        </a:lnSpc>
                        <a:spcAft>
                          <a:spcPts val="0"/>
                        </a:spcAft>
                        <a:tabLst>
                          <a:tab pos="1647825" algn="l"/>
                        </a:tabLst>
                      </a:pPr>
                      <a:r>
                        <a:rPr lang="en-US" sz="1400" kern="100"/>
                        <a:t>15</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44</a:t>
                      </a:r>
                    </a:p>
                    <a:p>
                      <a:pPr>
                        <a:lnSpc>
                          <a:spcPct val="115000"/>
                        </a:lnSpc>
                        <a:spcAft>
                          <a:spcPts val="0"/>
                        </a:spcAft>
                        <a:tabLst>
                          <a:tab pos="1647825" algn="l"/>
                        </a:tabLst>
                      </a:pPr>
                      <a:r>
                        <a:rPr lang="en-US" sz="1400" kern="100"/>
                        <a:t>36</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110</a:t>
                      </a:r>
                    </a:p>
                    <a:p>
                      <a:pPr>
                        <a:lnSpc>
                          <a:spcPct val="115000"/>
                        </a:lnSpc>
                        <a:spcAft>
                          <a:spcPts val="0"/>
                        </a:spcAft>
                        <a:tabLst>
                          <a:tab pos="1647825" algn="l"/>
                        </a:tabLst>
                      </a:pPr>
                      <a:r>
                        <a:rPr lang="en-US" sz="1400" kern="100"/>
                        <a:t>90</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0.332</a:t>
                      </a:r>
                      <a:endParaRPr lang="en-US" sz="1400" kern="100">
                        <a:latin typeface="+mn-lt"/>
                        <a:ea typeface="Calibri"/>
                        <a:cs typeface="Arial"/>
                      </a:endParaRPr>
                    </a:p>
                  </a:txBody>
                  <a:tcPr marL="34456" marR="34456" marT="0" marB="0" anchor="ctr"/>
                </a:tc>
              </a:tr>
              <a:tr h="1029079">
                <a:tc>
                  <a:txBody>
                    <a:bodyPr/>
                    <a:lstStyle/>
                    <a:p>
                      <a:pPr>
                        <a:lnSpc>
                          <a:spcPct val="115000"/>
                        </a:lnSpc>
                        <a:spcAft>
                          <a:spcPts val="0"/>
                        </a:spcAft>
                        <a:tabLst>
                          <a:tab pos="1647825" algn="l"/>
                        </a:tabLst>
                      </a:pPr>
                      <a:r>
                        <a:rPr lang="en-US" sz="1400" kern="100"/>
                        <a:t>Do you know there is noise produced by MRI scanner ?</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No</a:t>
                      </a:r>
                    </a:p>
                    <a:p>
                      <a:pPr>
                        <a:lnSpc>
                          <a:spcPct val="115000"/>
                        </a:lnSpc>
                        <a:spcAft>
                          <a:spcPts val="0"/>
                        </a:spcAft>
                        <a:tabLst>
                          <a:tab pos="1647825" algn="l"/>
                        </a:tabLst>
                      </a:pPr>
                      <a:r>
                        <a:rPr lang="en-US" sz="1400" kern="100"/>
                        <a:t>Yes</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4</a:t>
                      </a:r>
                    </a:p>
                    <a:p>
                      <a:pPr>
                        <a:lnSpc>
                          <a:spcPct val="115000"/>
                        </a:lnSpc>
                        <a:spcAft>
                          <a:spcPts val="0"/>
                        </a:spcAft>
                        <a:tabLst>
                          <a:tab pos="1647825" algn="l"/>
                        </a:tabLst>
                      </a:pPr>
                      <a:r>
                        <a:rPr lang="en-US" sz="1400" kern="100"/>
                        <a:t>11</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5</a:t>
                      </a:r>
                    </a:p>
                    <a:p>
                      <a:pPr>
                        <a:lnSpc>
                          <a:spcPct val="115000"/>
                        </a:lnSpc>
                        <a:spcAft>
                          <a:spcPts val="0"/>
                        </a:spcAft>
                        <a:tabLst>
                          <a:tab pos="1647825" algn="l"/>
                        </a:tabLst>
                      </a:pPr>
                      <a:r>
                        <a:rPr lang="en-US" sz="1400" kern="100"/>
                        <a:t>21</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7</a:t>
                      </a:r>
                    </a:p>
                    <a:p>
                      <a:pPr>
                        <a:lnSpc>
                          <a:spcPct val="115000"/>
                        </a:lnSpc>
                        <a:spcAft>
                          <a:spcPts val="0"/>
                        </a:spcAft>
                        <a:tabLst>
                          <a:tab pos="1647825" algn="l"/>
                        </a:tabLst>
                      </a:pPr>
                      <a:r>
                        <a:rPr lang="en-US" sz="1400" kern="100"/>
                        <a:t>32</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6</a:t>
                      </a:r>
                    </a:p>
                    <a:p>
                      <a:pPr>
                        <a:lnSpc>
                          <a:spcPct val="115000"/>
                        </a:lnSpc>
                        <a:spcAft>
                          <a:spcPts val="0"/>
                        </a:spcAft>
                        <a:tabLst>
                          <a:tab pos="1647825" algn="l"/>
                        </a:tabLst>
                      </a:pPr>
                      <a:r>
                        <a:rPr lang="en-US" sz="1400" kern="100"/>
                        <a:t>34</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10</a:t>
                      </a:r>
                    </a:p>
                    <a:p>
                      <a:pPr>
                        <a:lnSpc>
                          <a:spcPct val="115000"/>
                        </a:lnSpc>
                        <a:spcAft>
                          <a:spcPts val="0"/>
                        </a:spcAft>
                        <a:tabLst>
                          <a:tab pos="1647825" algn="l"/>
                        </a:tabLst>
                      </a:pPr>
                      <a:r>
                        <a:rPr lang="en-US" sz="1400" kern="100"/>
                        <a:t>70</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32</a:t>
                      </a:r>
                    </a:p>
                    <a:p>
                      <a:pPr>
                        <a:lnSpc>
                          <a:spcPct val="115000"/>
                        </a:lnSpc>
                        <a:spcAft>
                          <a:spcPts val="0"/>
                        </a:spcAft>
                        <a:tabLst>
                          <a:tab pos="1647825" algn="l"/>
                        </a:tabLst>
                      </a:pPr>
                      <a:r>
                        <a:rPr lang="en-US" sz="1400" kern="100"/>
                        <a:t>168</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0.673</a:t>
                      </a:r>
                      <a:endParaRPr lang="en-US" sz="1400" kern="100">
                        <a:latin typeface="+mn-lt"/>
                        <a:ea typeface="Calibri"/>
                        <a:cs typeface="Arial"/>
                      </a:endParaRPr>
                    </a:p>
                  </a:txBody>
                  <a:tcPr marL="34456" marR="34456" marT="0" marB="0" anchor="ctr"/>
                </a:tc>
              </a:tr>
              <a:tr h="1286349">
                <a:tc>
                  <a:txBody>
                    <a:bodyPr/>
                    <a:lstStyle/>
                    <a:p>
                      <a:pPr>
                        <a:lnSpc>
                          <a:spcPct val="115000"/>
                        </a:lnSpc>
                        <a:spcAft>
                          <a:spcPts val="0"/>
                        </a:spcAft>
                        <a:tabLst>
                          <a:tab pos="1647825" algn="l"/>
                        </a:tabLst>
                      </a:pPr>
                      <a:r>
                        <a:rPr lang="en-US" sz="1400" kern="100"/>
                        <a:t>Do you think the MRI scanner is on if there are no patients ?</a:t>
                      </a:r>
                      <a:endParaRPr lang="en-US" sz="1400" kern="100">
                        <a:latin typeface="+mn-lt"/>
                        <a:ea typeface="Calibri"/>
                        <a:cs typeface="Arial"/>
                      </a:endParaRPr>
                    </a:p>
                  </a:txBody>
                  <a:tcPr marL="34456" marR="34456" marT="0" marB="0" anchor="ctr"/>
                </a:tc>
                <a:tc>
                  <a:txBody>
                    <a:bodyPr/>
                    <a:lstStyle/>
                    <a:p>
                      <a:pPr>
                        <a:lnSpc>
                          <a:spcPct val="115000"/>
                        </a:lnSpc>
                        <a:spcAft>
                          <a:spcPts val="0"/>
                        </a:spcAft>
                      </a:pPr>
                      <a:r>
                        <a:rPr lang="en-US" sz="1400" kern="100"/>
                        <a:t>No</a:t>
                      </a:r>
                    </a:p>
                    <a:p>
                      <a:pPr>
                        <a:lnSpc>
                          <a:spcPct val="115000"/>
                        </a:lnSpc>
                        <a:spcAft>
                          <a:spcPts val="0"/>
                        </a:spcAft>
                      </a:pPr>
                      <a:r>
                        <a:rPr lang="en-US" sz="1400" kern="100"/>
                        <a:t>Yes</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15</a:t>
                      </a:r>
                    </a:p>
                    <a:p>
                      <a:pPr>
                        <a:lnSpc>
                          <a:spcPct val="115000"/>
                        </a:lnSpc>
                        <a:spcAft>
                          <a:spcPts val="0"/>
                        </a:spcAft>
                        <a:tabLst>
                          <a:tab pos="1647825" algn="l"/>
                        </a:tabLst>
                      </a:pPr>
                      <a:r>
                        <a:rPr lang="en-US" sz="1400" kern="100"/>
                        <a:t>0</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24</a:t>
                      </a:r>
                    </a:p>
                    <a:p>
                      <a:pPr>
                        <a:lnSpc>
                          <a:spcPct val="115000"/>
                        </a:lnSpc>
                        <a:spcAft>
                          <a:spcPts val="0"/>
                        </a:spcAft>
                        <a:tabLst>
                          <a:tab pos="1647825" algn="l"/>
                        </a:tabLst>
                      </a:pPr>
                      <a:r>
                        <a:rPr lang="en-US" sz="1400" kern="100"/>
                        <a:t>2</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36</a:t>
                      </a:r>
                    </a:p>
                    <a:p>
                      <a:pPr>
                        <a:lnSpc>
                          <a:spcPct val="115000"/>
                        </a:lnSpc>
                        <a:spcAft>
                          <a:spcPts val="0"/>
                        </a:spcAft>
                        <a:tabLst>
                          <a:tab pos="1647825" algn="l"/>
                        </a:tabLst>
                      </a:pPr>
                      <a:r>
                        <a:rPr lang="en-US" sz="1400" kern="100"/>
                        <a:t>3</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38</a:t>
                      </a:r>
                    </a:p>
                    <a:p>
                      <a:pPr>
                        <a:lnSpc>
                          <a:spcPct val="115000"/>
                        </a:lnSpc>
                        <a:spcAft>
                          <a:spcPts val="0"/>
                        </a:spcAft>
                        <a:tabLst>
                          <a:tab pos="1647825" algn="l"/>
                        </a:tabLst>
                      </a:pPr>
                      <a:r>
                        <a:rPr lang="en-US" sz="1400" kern="100"/>
                        <a:t>2</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74</a:t>
                      </a:r>
                    </a:p>
                    <a:p>
                      <a:pPr>
                        <a:lnSpc>
                          <a:spcPct val="115000"/>
                        </a:lnSpc>
                        <a:spcAft>
                          <a:spcPts val="0"/>
                        </a:spcAft>
                        <a:tabLst>
                          <a:tab pos="1647825" algn="l"/>
                        </a:tabLst>
                      </a:pPr>
                      <a:r>
                        <a:rPr lang="en-US" sz="1400" kern="100"/>
                        <a:t>6</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187</a:t>
                      </a:r>
                    </a:p>
                    <a:p>
                      <a:pPr>
                        <a:lnSpc>
                          <a:spcPct val="115000"/>
                        </a:lnSpc>
                        <a:spcAft>
                          <a:spcPts val="0"/>
                        </a:spcAft>
                        <a:tabLst>
                          <a:tab pos="1647825" algn="l"/>
                        </a:tabLst>
                      </a:pPr>
                      <a:r>
                        <a:rPr lang="en-US" sz="1400" kern="100"/>
                        <a:t>13</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dirty="0"/>
                        <a:t>0.831</a:t>
                      </a:r>
                      <a:endParaRPr lang="en-US" sz="1400" kern="100" dirty="0">
                        <a:latin typeface="+mn-lt"/>
                        <a:ea typeface="Calibri"/>
                        <a:cs typeface="Arial"/>
                      </a:endParaRPr>
                    </a:p>
                  </a:txBody>
                  <a:tcPr marL="34456" marR="34456" marT="0" marB="0" anchor="ct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fld id="{0B34F065-1154-456A-91E3-76DE8E75E17B}" type="slidenum">
              <a:rPr lang="ar-SA" smtClean="0"/>
              <a:pPr/>
              <a:t>16</a:t>
            </a:fld>
            <a:endParaRPr lang="ar-SA"/>
          </a:p>
        </p:txBody>
      </p:sp>
      <p:graphicFrame>
        <p:nvGraphicFramePr>
          <p:cNvPr id="4" name="جدول 3"/>
          <p:cNvGraphicFramePr>
            <a:graphicFrameLocks noGrp="1"/>
          </p:cNvGraphicFramePr>
          <p:nvPr/>
        </p:nvGraphicFramePr>
        <p:xfrm>
          <a:off x="238092" y="214290"/>
          <a:ext cx="8643997" cy="6429420"/>
        </p:xfrm>
        <a:graphic>
          <a:graphicData uri="http://schemas.openxmlformats.org/drawingml/2006/table">
            <a:tbl>
              <a:tblPr bandRow="1">
                <a:tableStyleId>{5C22544A-7EE6-4342-B048-85BDC9FD1C3A}</a:tableStyleId>
              </a:tblPr>
              <a:tblGrid>
                <a:gridCol w="1386499"/>
                <a:gridCol w="570504"/>
                <a:gridCol w="905890"/>
                <a:gridCol w="1291413"/>
                <a:gridCol w="864399"/>
                <a:gridCol w="1078769"/>
                <a:gridCol w="1045924"/>
                <a:gridCol w="617181"/>
                <a:gridCol w="883418"/>
              </a:tblGrid>
              <a:tr h="1285884">
                <a:tc>
                  <a:txBody>
                    <a:bodyPr/>
                    <a:lstStyle/>
                    <a:p>
                      <a:pPr>
                        <a:lnSpc>
                          <a:spcPct val="115000"/>
                        </a:lnSpc>
                        <a:spcAft>
                          <a:spcPts val="0"/>
                        </a:spcAft>
                        <a:tabLst>
                          <a:tab pos="1647825" algn="l"/>
                        </a:tabLst>
                      </a:pPr>
                      <a:r>
                        <a:rPr lang="en-US" sz="1400" kern="100" dirty="0"/>
                        <a:t>Do you know there is a contrast agent used in some cases ?</a:t>
                      </a:r>
                      <a:endParaRPr lang="en-US" sz="1400" kern="100" dirty="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No</a:t>
                      </a:r>
                    </a:p>
                    <a:p>
                      <a:pPr>
                        <a:lnSpc>
                          <a:spcPct val="115000"/>
                        </a:lnSpc>
                        <a:spcAft>
                          <a:spcPts val="0"/>
                        </a:spcAft>
                        <a:tabLst>
                          <a:tab pos="1647825" algn="l"/>
                        </a:tabLst>
                      </a:pPr>
                      <a:r>
                        <a:rPr lang="en-US" sz="1400" kern="100"/>
                        <a:t>Yes</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11</a:t>
                      </a:r>
                    </a:p>
                    <a:p>
                      <a:pPr>
                        <a:lnSpc>
                          <a:spcPct val="115000"/>
                        </a:lnSpc>
                        <a:spcAft>
                          <a:spcPts val="0"/>
                        </a:spcAft>
                        <a:tabLst>
                          <a:tab pos="1647825" algn="l"/>
                        </a:tabLst>
                      </a:pPr>
                      <a:r>
                        <a:rPr lang="en-US" sz="1400" kern="100"/>
                        <a:t>4</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11</a:t>
                      </a:r>
                    </a:p>
                    <a:p>
                      <a:pPr>
                        <a:lnSpc>
                          <a:spcPct val="115000"/>
                        </a:lnSpc>
                        <a:spcAft>
                          <a:spcPts val="0"/>
                        </a:spcAft>
                        <a:tabLst>
                          <a:tab pos="1647825" algn="l"/>
                        </a:tabLst>
                      </a:pPr>
                      <a:r>
                        <a:rPr lang="en-US" sz="1400" kern="100"/>
                        <a:t>15</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23</a:t>
                      </a:r>
                    </a:p>
                    <a:p>
                      <a:pPr>
                        <a:lnSpc>
                          <a:spcPct val="115000"/>
                        </a:lnSpc>
                        <a:spcAft>
                          <a:spcPts val="0"/>
                        </a:spcAft>
                        <a:tabLst>
                          <a:tab pos="1647825" algn="l"/>
                        </a:tabLst>
                      </a:pPr>
                      <a:r>
                        <a:rPr lang="en-US" sz="1400" kern="100"/>
                        <a:t>16</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23</a:t>
                      </a:r>
                    </a:p>
                    <a:p>
                      <a:pPr>
                        <a:lnSpc>
                          <a:spcPct val="115000"/>
                        </a:lnSpc>
                        <a:spcAft>
                          <a:spcPts val="0"/>
                        </a:spcAft>
                        <a:tabLst>
                          <a:tab pos="1647825" algn="l"/>
                        </a:tabLst>
                      </a:pPr>
                      <a:r>
                        <a:rPr lang="en-US" sz="1400" kern="100"/>
                        <a:t>17</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44</a:t>
                      </a:r>
                    </a:p>
                    <a:p>
                      <a:pPr>
                        <a:lnSpc>
                          <a:spcPct val="115000"/>
                        </a:lnSpc>
                        <a:spcAft>
                          <a:spcPts val="0"/>
                        </a:spcAft>
                        <a:tabLst>
                          <a:tab pos="1647825" algn="l"/>
                        </a:tabLst>
                      </a:pPr>
                      <a:r>
                        <a:rPr lang="en-US" sz="1400" kern="100"/>
                        <a:t>36</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112</a:t>
                      </a:r>
                    </a:p>
                    <a:p>
                      <a:pPr>
                        <a:lnSpc>
                          <a:spcPct val="115000"/>
                        </a:lnSpc>
                        <a:spcAft>
                          <a:spcPts val="0"/>
                        </a:spcAft>
                        <a:tabLst>
                          <a:tab pos="1647825" algn="l"/>
                        </a:tabLst>
                      </a:pPr>
                      <a:r>
                        <a:rPr lang="en-US" sz="1400" kern="100"/>
                        <a:t>88</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0.404</a:t>
                      </a:r>
                      <a:endParaRPr lang="en-US" sz="1400" kern="100">
                        <a:latin typeface="+mn-lt"/>
                        <a:ea typeface="Calibri"/>
                        <a:cs typeface="Arial"/>
                      </a:endParaRPr>
                    </a:p>
                  </a:txBody>
                  <a:tcPr marL="34456" marR="34456" marT="0" marB="0" anchor="ctr"/>
                </a:tc>
              </a:tr>
              <a:tr h="1028707">
                <a:tc>
                  <a:txBody>
                    <a:bodyPr/>
                    <a:lstStyle/>
                    <a:p>
                      <a:pPr>
                        <a:lnSpc>
                          <a:spcPct val="115000"/>
                        </a:lnSpc>
                        <a:spcAft>
                          <a:spcPts val="0"/>
                        </a:spcAft>
                        <a:tabLst>
                          <a:tab pos="1647825" algn="l"/>
                        </a:tabLst>
                      </a:pPr>
                      <a:r>
                        <a:rPr lang="en-US" sz="1400" kern="100"/>
                        <a:t>Are you aware of the adverse effects of the contrast agent ?</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No</a:t>
                      </a:r>
                    </a:p>
                    <a:p>
                      <a:pPr>
                        <a:lnSpc>
                          <a:spcPct val="115000"/>
                        </a:lnSpc>
                        <a:spcAft>
                          <a:spcPts val="0"/>
                        </a:spcAft>
                        <a:tabLst>
                          <a:tab pos="1647825" algn="l"/>
                        </a:tabLst>
                      </a:pPr>
                      <a:r>
                        <a:rPr lang="en-US" sz="1400" kern="100"/>
                        <a:t>Yes</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12</a:t>
                      </a:r>
                    </a:p>
                    <a:p>
                      <a:pPr>
                        <a:lnSpc>
                          <a:spcPct val="115000"/>
                        </a:lnSpc>
                        <a:spcAft>
                          <a:spcPts val="0"/>
                        </a:spcAft>
                        <a:tabLst>
                          <a:tab pos="1647825" algn="l"/>
                        </a:tabLst>
                      </a:pPr>
                      <a:r>
                        <a:rPr lang="en-US" sz="1400" kern="100"/>
                        <a:t>3</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25</a:t>
                      </a:r>
                    </a:p>
                    <a:p>
                      <a:pPr>
                        <a:lnSpc>
                          <a:spcPct val="115000"/>
                        </a:lnSpc>
                        <a:spcAft>
                          <a:spcPts val="0"/>
                        </a:spcAft>
                        <a:tabLst>
                          <a:tab pos="1647825" algn="l"/>
                        </a:tabLst>
                      </a:pPr>
                      <a:r>
                        <a:rPr lang="en-US" sz="1400" kern="100"/>
                        <a:t>1</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33</a:t>
                      </a:r>
                    </a:p>
                    <a:p>
                      <a:pPr>
                        <a:lnSpc>
                          <a:spcPct val="115000"/>
                        </a:lnSpc>
                        <a:spcAft>
                          <a:spcPts val="0"/>
                        </a:spcAft>
                        <a:tabLst>
                          <a:tab pos="1647825" algn="l"/>
                        </a:tabLst>
                      </a:pPr>
                      <a:r>
                        <a:rPr lang="en-US" sz="1400" kern="100"/>
                        <a:t>6</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32</a:t>
                      </a:r>
                    </a:p>
                    <a:p>
                      <a:pPr>
                        <a:lnSpc>
                          <a:spcPct val="115000"/>
                        </a:lnSpc>
                        <a:spcAft>
                          <a:spcPts val="0"/>
                        </a:spcAft>
                        <a:tabLst>
                          <a:tab pos="1647825" algn="l"/>
                        </a:tabLst>
                      </a:pPr>
                      <a:r>
                        <a:rPr lang="en-US" sz="1400" kern="100"/>
                        <a:t>8</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75</a:t>
                      </a:r>
                    </a:p>
                    <a:p>
                      <a:pPr>
                        <a:lnSpc>
                          <a:spcPct val="115000"/>
                        </a:lnSpc>
                        <a:spcAft>
                          <a:spcPts val="0"/>
                        </a:spcAft>
                        <a:tabLst>
                          <a:tab pos="1647825" algn="l"/>
                        </a:tabLst>
                      </a:pPr>
                      <a:r>
                        <a:rPr lang="en-US" sz="1400" kern="100"/>
                        <a:t>5</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177</a:t>
                      </a:r>
                    </a:p>
                    <a:p>
                      <a:pPr>
                        <a:lnSpc>
                          <a:spcPct val="115000"/>
                        </a:lnSpc>
                        <a:spcAft>
                          <a:spcPts val="0"/>
                        </a:spcAft>
                        <a:tabLst>
                          <a:tab pos="1647825" algn="l"/>
                        </a:tabLst>
                      </a:pPr>
                      <a:r>
                        <a:rPr lang="en-US" sz="1400" kern="100"/>
                        <a:t>23</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0.086</a:t>
                      </a:r>
                      <a:endParaRPr lang="en-US" sz="1400" kern="100">
                        <a:latin typeface="+mn-lt"/>
                        <a:ea typeface="Calibri"/>
                        <a:cs typeface="Arial"/>
                      </a:endParaRPr>
                    </a:p>
                  </a:txBody>
                  <a:tcPr marL="34456" marR="34456" marT="0" marB="0" anchor="ctr"/>
                </a:tc>
              </a:tr>
              <a:tr h="3086122">
                <a:tc>
                  <a:txBody>
                    <a:bodyPr/>
                    <a:lstStyle/>
                    <a:p>
                      <a:pPr>
                        <a:lnSpc>
                          <a:spcPct val="115000"/>
                        </a:lnSpc>
                        <a:spcAft>
                          <a:spcPts val="0"/>
                        </a:spcAft>
                        <a:tabLst>
                          <a:tab pos="1647825" algn="l"/>
                        </a:tabLst>
                      </a:pPr>
                      <a:r>
                        <a:rPr lang="en-US" sz="1400" kern="100"/>
                        <a:t>Do you know why patients undergo MRI with contrast agents must have their creatinine levels (glomerular filtration rate or GFR) checked ?</a:t>
                      </a:r>
                      <a:endParaRPr lang="en-US" sz="1400" kern="100">
                        <a:latin typeface="+mn-lt"/>
                        <a:ea typeface="Calibri"/>
                        <a:cs typeface="Arial"/>
                      </a:endParaRPr>
                    </a:p>
                  </a:txBody>
                  <a:tcPr marL="34456" marR="34456" marT="0" marB="0" anchor="ctr"/>
                </a:tc>
                <a:tc>
                  <a:txBody>
                    <a:bodyPr/>
                    <a:lstStyle/>
                    <a:p>
                      <a:pPr>
                        <a:lnSpc>
                          <a:spcPct val="115000"/>
                        </a:lnSpc>
                        <a:spcAft>
                          <a:spcPts val="0"/>
                        </a:spcAft>
                      </a:pPr>
                      <a:r>
                        <a:rPr lang="en-US" sz="1400" kern="100"/>
                        <a:t>No</a:t>
                      </a:r>
                    </a:p>
                    <a:p>
                      <a:pPr>
                        <a:lnSpc>
                          <a:spcPct val="115000"/>
                        </a:lnSpc>
                        <a:spcAft>
                          <a:spcPts val="0"/>
                        </a:spcAft>
                      </a:pPr>
                      <a:r>
                        <a:rPr lang="en-US" sz="1400" kern="100"/>
                        <a:t>Yes</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13</a:t>
                      </a:r>
                    </a:p>
                    <a:p>
                      <a:pPr>
                        <a:lnSpc>
                          <a:spcPct val="115000"/>
                        </a:lnSpc>
                        <a:spcAft>
                          <a:spcPts val="0"/>
                        </a:spcAft>
                        <a:tabLst>
                          <a:tab pos="1647825" algn="l"/>
                        </a:tabLst>
                      </a:pPr>
                      <a:r>
                        <a:rPr lang="en-US" sz="1400" kern="100"/>
                        <a:t>2</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24</a:t>
                      </a:r>
                    </a:p>
                    <a:p>
                      <a:pPr>
                        <a:lnSpc>
                          <a:spcPct val="115000"/>
                        </a:lnSpc>
                        <a:spcAft>
                          <a:spcPts val="0"/>
                        </a:spcAft>
                        <a:tabLst>
                          <a:tab pos="1647825" algn="l"/>
                        </a:tabLst>
                      </a:pPr>
                      <a:r>
                        <a:rPr lang="en-US" sz="1400" kern="100"/>
                        <a:t>2</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30</a:t>
                      </a:r>
                    </a:p>
                    <a:p>
                      <a:pPr>
                        <a:lnSpc>
                          <a:spcPct val="115000"/>
                        </a:lnSpc>
                        <a:spcAft>
                          <a:spcPts val="0"/>
                        </a:spcAft>
                        <a:tabLst>
                          <a:tab pos="1647825" algn="l"/>
                        </a:tabLst>
                      </a:pPr>
                      <a:r>
                        <a:rPr lang="en-US" sz="1400" kern="100"/>
                        <a:t>9</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dirty="0"/>
                        <a:t>34</a:t>
                      </a:r>
                    </a:p>
                    <a:p>
                      <a:pPr>
                        <a:lnSpc>
                          <a:spcPct val="115000"/>
                        </a:lnSpc>
                        <a:spcAft>
                          <a:spcPts val="0"/>
                        </a:spcAft>
                        <a:tabLst>
                          <a:tab pos="1647825" algn="l"/>
                        </a:tabLst>
                      </a:pPr>
                      <a:r>
                        <a:rPr lang="en-US" sz="1400" kern="100" dirty="0"/>
                        <a:t>6</a:t>
                      </a:r>
                      <a:endParaRPr lang="en-US" sz="1400" kern="100" dirty="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65</a:t>
                      </a:r>
                    </a:p>
                    <a:p>
                      <a:pPr>
                        <a:lnSpc>
                          <a:spcPct val="115000"/>
                        </a:lnSpc>
                        <a:spcAft>
                          <a:spcPts val="0"/>
                        </a:spcAft>
                        <a:tabLst>
                          <a:tab pos="1647825" algn="l"/>
                        </a:tabLst>
                      </a:pPr>
                      <a:r>
                        <a:rPr lang="en-US" sz="1400" kern="100"/>
                        <a:t>15</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165</a:t>
                      </a:r>
                    </a:p>
                    <a:p>
                      <a:pPr>
                        <a:lnSpc>
                          <a:spcPct val="115000"/>
                        </a:lnSpc>
                        <a:spcAft>
                          <a:spcPts val="0"/>
                        </a:spcAft>
                        <a:tabLst>
                          <a:tab pos="1647825" algn="l"/>
                        </a:tabLst>
                      </a:pPr>
                      <a:r>
                        <a:rPr lang="en-US" sz="1400" kern="100"/>
                        <a:t>34</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0.550</a:t>
                      </a:r>
                      <a:endParaRPr lang="en-US" sz="1400" kern="100">
                        <a:latin typeface="+mn-lt"/>
                        <a:ea typeface="Calibri"/>
                        <a:cs typeface="Arial"/>
                      </a:endParaRPr>
                    </a:p>
                  </a:txBody>
                  <a:tcPr marL="34456" marR="34456" marT="0" marB="0" anchor="ctr"/>
                </a:tc>
              </a:tr>
              <a:tr h="1028707">
                <a:tc>
                  <a:txBody>
                    <a:bodyPr/>
                    <a:lstStyle/>
                    <a:p>
                      <a:pPr>
                        <a:lnSpc>
                          <a:spcPct val="115000"/>
                        </a:lnSpc>
                        <a:spcAft>
                          <a:spcPts val="0"/>
                        </a:spcAft>
                        <a:tabLst>
                          <a:tab pos="1647825" algn="l"/>
                        </a:tabLst>
                      </a:pPr>
                      <a:r>
                        <a:rPr lang="en-US" sz="1400" kern="100"/>
                        <a:t>Can a pregnant woman be scanned b MRI ?</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No</a:t>
                      </a:r>
                    </a:p>
                    <a:p>
                      <a:pPr>
                        <a:lnSpc>
                          <a:spcPct val="115000"/>
                        </a:lnSpc>
                        <a:spcAft>
                          <a:spcPts val="0"/>
                        </a:spcAft>
                        <a:tabLst>
                          <a:tab pos="1647825" algn="l"/>
                        </a:tabLst>
                      </a:pPr>
                      <a:r>
                        <a:rPr lang="en-US" sz="1400" kern="100"/>
                        <a:t>Yes</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14</a:t>
                      </a:r>
                    </a:p>
                    <a:p>
                      <a:pPr>
                        <a:lnSpc>
                          <a:spcPct val="115000"/>
                        </a:lnSpc>
                        <a:spcAft>
                          <a:spcPts val="0"/>
                        </a:spcAft>
                        <a:tabLst>
                          <a:tab pos="1647825" algn="l"/>
                        </a:tabLst>
                      </a:pPr>
                      <a:r>
                        <a:rPr lang="en-US" sz="1400" kern="100"/>
                        <a:t>1</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25</a:t>
                      </a:r>
                    </a:p>
                    <a:p>
                      <a:pPr>
                        <a:lnSpc>
                          <a:spcPct val="115000"/>
                        </a:lnSpc>
                        <a:spcAft>
                          <a:spcPts val="0"/>
                        </a:spcAft>
                        <a:tabLst>
                          <a:tab pos="1647825" algn="l"/>
                        </a:tabLst>
                      </a:pPr>
                      <a:r>
                        <a:rPr lang="en-US" sz="1400" kern="100"/>
                        <a:t>1</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38</a:t>
                      </a:r>
                    </a:p>
                    <a:p>
                      <a:pPr>
                        <a:lnSpc>
                          <a:spcPct val="115000"/>
                        </a:lnSpc>
                        <a:spcAft>
                          <a:spcPts val="0"/>
                        </a:spcAft>
                        <a:tabLst>
                          <a:tab pos="1647825" algn="l"/>
                        </a:tabLst>
                      </a:pPr>
                      <a:r>
                        <a:rPr lang="en-US" sz="1400" kern="100"/>
                        <a:t>1</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39</a:t>
                      </a:r>
                    </a:p>
                    <a:p>
                      <a:pPr>
                        <a:lnSpc>
                          <a:spcPct val="115000"/>
                        </a:lnSpc>
                        <a:spcAft>
                          <a:spcPts val="0"/>
                        </a:spcAft>
                        <a:tabLst>
                          <a:tab pos="1647825" algn="l"/>
                        </a:tabLst>
                      </a:pPr>
                      <a:r>
                        <a:rPr lang="en-US" sz="1400" kern="100"/>
                        <a:t>1</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77</a:t>
                      </a:r>
                    </a:p>
                    <a:p>
                      <a:pPr>
                        <a:lnSpc>
                          <a:spcPct val="115000"/>
                        </a:lnSpc>
                        <a:spcAft>
                          <a:spcPts val="0"/>
                        </a:spcAft>
                        <a:tabLst>
                          <a:tab pos="1647825" algn="l"/>
                        </a:tabLst>
                      </a:pPr>
                      <a:r>
                        <a:rPr lang="en-US" sz="1400" kern="100"/>
                        <a:t>3</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a:t>193</a:t>
                      </a:r>
                    </a:p>
                    <a:p>
                      <a:pPr>
                        <a:lnSpc>
                          <a:spcPct val="115000"/>
                        </a:lnSpc>
                        <a:spcAft>
                          <a:spcPts val="0"/>
                        </a:spcAft>
                        <a:tabLst>
                          <a:tab pos="1647825" algn="l"/>
                        </a:tabLst>
                      </a:pPr>
                      <a:r>
                        <a:rPr lang="en-US" sz="1400" kern="100"/>
                        <a:t>7</a:t>
                      </a:r>
                      <a:endParaRPr lang="en-US" sz="14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400" kern="100" dirty="0"/>
                        <a:t>0.953</a:t>
                      </a:r>
                      <a:endParaRPr lang="en-US" sz="1400" kern="100" dirty="0">
                        <a:latin typeface="+mn-lt"/>
                        <a:ea typeface="Calibri"/>
                        <a:cs typeface="Arial"/>
                      </a:endParaRPr>
                    </a:p>
                  </a:txBody>
                  <a:tcPr marL="34456" marR="34456" marT="0" marB="0" anchor="ct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17</a:t>
            </a:fld>
            <a:endParaRPr lang="ar-SA"/>
          </a:p>
        </p:txBody>
      </p:sp>
      <p:graphicFrame>
        <p:nvGraphicFramePr>
          <p:cNvPr id="3" name="جدول 2"/>
          <p:cNvGraphicFramePr>
            <a:graphicFrameLocks noGrp="1"/>
          </p:cNvGraphicFramePr>
          <p:nvPr/>
        </p:nvGraphicFramePr>
        <p:xfrm>
          <a:off x="238092" y="214290"/>
          <a:ext cx="8643997" cy="6429420"/>
        </p:xfrm>
        <a:graphic>
          <a:graphicData uri="http://schemas.openxmlformats.org/drawingml/2006/table">
            <a:tbl>
              <a:tblPr bandRow="1">
                <a:tableStyleId>{5C22544A-7EE6-4342-B048-85BDC9FD1C3A}</a:tableStyleId>
              </a:tblPr>
              <a:tblGrid>
                <a:gridCol w="1386499"/>
                <a:gridCol w="570504"/>
                <a:gridCol w="905890"/>
                <a:gridCol w="1291413"/>
                <a:gridCol w="864399"/>
                <a:gridCol w="1078769"/>
                <a:gridCol w="1045924"/>
                <a:gridCol w="617181"/>
                <a:gridCol w="883418"/>
              </a:tblGrid>
              <a:tr h="2337971">
                <a:tc>
                  <a:txBody>
                    <a:bodyPr/>
                    <a:lstStyle/>
                    <a:p>
                      <a:pPr>
                        <a:lnSpc>
                          <a:spcPct val="115000"/>
                        </a:lnSpc>
                        <a:spcAft>
                          <a:spcPts val="0"/>
                        </a:spcAft>
                        <a:tabLst>
                          <a:tab pos="1647825" algn="l"/>
                        </a:tabLst>
                      </a:pPr>
                      <a:r>
                        <a:rPr lang="en-US" sz="1600" kern="100" dirty="0"/>
                        <a:t>Can a pregnant woman be giving an MRI contrast agent ?</a:t>
                      </a:r>
                      <a:endParaRPr lang="en-US" sz="1600" kern="100" dirty="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600" kern="100"/>
                        <a:t>No</a:t>
                      </a:r>
                    </a:p>
                    <a:p>
                      <a:pPr>
                        <a:lnSpc>
                          <a:spcPct val="115000"/>
                        </a:lnSpc>
                        <a:spcAft>
                          <a:spcPts val="0"/>
                        </a:spcAft>
                        <a:tabLst>
                          <a:tab pos="1647825" algn="l"/>
                        </a:tabLst>
                      </a:pPr>
                      <a:r>
                        <a:rPr lang="en-US" sz="1600" kern="100"/>
                        <a:t>Yes</a:t>
                      </a:r>
                      <a:endParaRPr lang="en-US" sz="16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600" kern="100"/>
                        <a:t>15</a:t>
                      </a:r>
                    </a:p>
                    <a:p>
                      <a:pPr>
                        <a:lnSpc>
                          <a:spcPct val="115000"/>
                        </a:lnSpc>
                        <a:spcAft>
                          <a:spcPts val="0"/>
                        </a:spcAft>
                        <a:tabLst>
                          <a:tab pos="1647825" algn="l"/>
                        </a:tabLst>
                      </a:pPr>
                      <a:r>
                        <a:rPr lang="en-US" sz="1600" kern="100"/>
                        <a:t>0</a:t>
                      </a:r>
                      <a:endParaRPr lang="en-US" sz="16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600" kern="100" dirty="0"/>
                        <a:t>25</a:t>
                      </a:r>
                    </a:p>
                    <a:p>
                      <a:pPr>
                        <a:lnSpc>
                          <a:spcPct val="115000"/>
                        </a:lnSpc>
                        <a:spcAft>
                          <a:spcPts val="0"/>
                        </a:spcAft>
                        <a:tabLst>
                          <a:tab pos="1647825" algn="l"/>
                        </a:tabLst>
                      </a:pPr>
                      <a:r>
                        <a:rPr lang="en-US" sz="1600" kern="100" dirty="0"/>
                        <a:t>1</a:t>
                      </a:r>
                      <a:endParaRPr lang="en-US" sz="1600" kern="100" dirty="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600" kern="100"/>
                        <a:t>37</a:t>
                      </a:r>
                    </a:p>
                    <a:p>
                      <a:pPr>
                        <a:lnSpc>
                          <a:spcPct val="115000"/>
                        </a:lnSpc>
                        <a:spcAft>
                          <a:spcPts val="0"/>
                        </a:spcAft>
                        <a:tabLst>
                          <a:tab pos="1647825" algn="l"/>
                        </a:tabLst>
                      </a:pPr>
                      <a:r>
                        <a:rPr lang="en-US" sz="1600" kern="100"/>
                        <a:t>2</a:t>
                      </a:r>
                      <a:endParaRPr lang="en-US" sz="16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600" kern="100"/>
                        <a:t>36</a:t>
                      </a:r>
                    </a:p>
                    <a:p>
                      <a:pPr>
                        <a:lnSpc>
                          <a:spcPct val="115000"/>
                        </a:lnSpc>
                        <a:spcAft>
                          <a:spcPts val="0"/>
                        </a:spcAft>
                        <a:tabLst>
                          <a:tab pos="1647825" algn="l"/>
                        </a:tabLst>
                      </a:pPr>
                      <a:r>
                        <a:rPr lang="en-US" sz="1600" kern="100"/>
                        <a:t>4</a:t>
                      </a:r>
                      <a:endParaRPr lang="en-US" sz="16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600" kern="100"/>
                        <a:t>77</a:t>
                      </a:r>
                    </a:p>
                    <a:p>
                      <a:pPr>
                        <a:lnSpc>
                          <a:spcPct val="115000"/>
                        </a:lnSpc>
                        <a:spcAft>
                          <a:spcPts val="0"/>
                        </a:spcAft>
                        <a:tabLst>
                          <a:tab pos="1647825" algn="l"/>
                        </a:tabLst>
                      </a:pPr>
                      <a:r>
                        <a:rPr lang="en-US" sz="1600" kern="100"/>
                        <a:t>3</a:t>
                      </a:r>
                      <a:endParaRPr lang="en-US" sz="16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600" kern="100"/>
                        <a:t>190</a:t>
                      </a:r>
                    </a:p>
                    <a:p>
                      <a:pPr>
                        <a:lnSpc>
                          <a:spcPct val="115000"/>
                        </a:lnSpc>
                        <a:spcAft>
                          <a:spcPts val="0"/>
                        </a:spcAft>
                        <a:tabLst>
                          <a:tab pos="1647825" algn="l"/>
                        </a:tabLst>
                      </a:pPr>
                      <a:r>
                        <a:rPr lang="en-US" sz="1600" kern="100"/>
                        <a:t>10</a:t>
                      </a:r>
                      <a:endParaRPr lang="en-US" sz="16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600" kern="100"/>
                        <a:t>0.520</a:t>
                      </a:r>
                      <a:endParaRPr lang="en-US" sz="1600" kern="100">
                        <a:latin typeface="+mn-lt"/>
                        <a:ea typeface="Calibri"/>
                        <a:cs typeface="Arial"/>
                      </a:endParaRPr>
                    </a:p>
                  </a:txBody>
                  <a:tcPr marL="34456" marR="34456" marT="0" marB="0" anchor="ctr"/>
                </a:tc>
              </a:tr>
              <a:tr h="1753478">
                <a:tc>
                  <a:txBody>
                    <a:bodyPr/>
                    <a:lstStyle/>
                    <a:p>
                      <a:pPr>
                        <a:lnSpc>
                          <a:spcPct val="115000"/>
                        </a:lnSpc>
                        <a:spcAft>
                          <a:spcPts val="0"/>
                        </a:spcAft>
                        <a:tabLst>
                          <a:tab pos="1647825" algn="l"/>
                        </a:tabLst>
                      </a:pPr>
                      <a:r>
                        <a:rPr lang="en-US" sz="1600" kern="100"/>
                        <a:t>Have you done an MRI scan before ?</a:t>
                      </a:r>
                      <a:endParaRPr lang="en-US" sz="1600" kern="100">
                        <a:latin typeface="+mn-lt"/>
                        <a:ea typeface="Calibri"/>
                        <a:cs typeface="Arial"/>
                      </a:endParaRPr>
                    </a:p>
                  </a:txBody>
                  <a:tcPr marL="34456" marR="34456" marT="0" marB="0" anchor="ctr"/>
                </a:tc>
                <a:tc>
                  <a:txBody>
                    <a:bodyPr/>
                    <a:lstStyle/>
                    <a:p>
                      <a:pPr>
                        <a:lnSpc>
                          <a:spcPct val="115000"/>
                        </a:lnSpc>
                        <a:spcAft>
                          <a:spcPts val="0"/>
                        </a:spcAft>
                      </a:pPr>
                      <a:r>
                        <a:rPr lang="en-US" sz="1600" kern="100"/>
                        <a:t>No</a:t>
                      </a:r>
                    </a:p>
                    <a:p>
                      <a:pPr>
                        <a:lnSpc>
                          <a:spcPct val="115000"/>
                        </a:lnSpc>
                        <a:spcAft>
                          <a:spcPts val="0"/>
                        </a:spcAft>
                      </a:pPr>
                      <a:r>
                        <a:rPr lang="en-US" sz="1600" kern="100"/>
                        <a:t>Yes</a:t>
                      </a:r>
                      <a:endParaRPr lang="en-US" sz="16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600" kern="100"/>
                        <a:t>11</a:t>
                      </a:r>
                    </a:p>
                    <a:p>
                      <a:pPr>
                        <a:lnSpc>
                          <a:spcPct val="115000"/>
                        </a:lnSpc>
                        <a:spcAft>
                          <a:spcPts val="0"/>
                        </a:spcAft>
                        <a:tabLst>
                          <a:tab pos="1647825" algn="l"/>
                        </a:tabLst>
                      </a:pPr>
                      <a:r>
                        <a:rPr lang="en-US" sz="1600" kern="100"/>
                        <a:t>4</a:t>
                      </a:r>
                      <a:endParaRPr lang="en-US" sz="16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600" kern="100"/>
                        <a:t>13</a:t>
                      </a:r>
                    </a:p>
                    <a:p>
                      <a:pPr>
                        <a:lnSpc>
                          <a:spcPct val="115000"/>
                        </a:lnSpc>
                        <a:spcAft>
                          <a:spcPts val="0"/>
                        </a:spcAft>
                        <a:tabLst>
                          <a:tab pos="1647825" algn="l"/>
                        </a:tabLst>
                      </a:pPr>
                      <a:r>
                        <a:rPr lang="en-US" sz="1600" kern="100"/>
                        <a:t>13</a:t>
                      </a:r>
                      <a:endParaRPr lang="en-US" sz="16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600" kern="100"/>
                        <a:t>15</a:t>
                      </a:r>
                    </a:p>
                    <a:p>
                      <a:pPr>
                        <a:lnSpc>
                          <a:spcPct val="115000"/>
                        </a:lnSpc>
                        <a:spcAft>
                          <a:spcPts val="0"/>
                        </a:spcAft>
                        <a:tabLst>
                          <a:tab pos="1647825" algn="l"/>
                        </a:tabLst>
                      </a:pPr>
                      <a:r>
                        <a:rPr lang="en-US" sz="1600" kern="100"/>
                        <a:t>25</a:t>
                      </a:r>
                      <a:endParaRPr lang="en-US" sz="16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600" kern="100"/>
                        <a:t>20</a:t>
                      </a:r>
                    </a:p>
                    <a:p>
                      <a:pPr>
                        <a:lnSpc>
                          <a:spcPct val="115000"/>
                        </a:lnSpc>
                        <a:spcAft>
                          <a:spcPts val="0"/>
                        </a:spcAft>
                        <a:tabLst>
                          <a:tab pos="1647825" algn="l"/>
                        </a:tabLst>
                      </a:pPr>
                      <a:r>
                        <a:rPr lang="en-US" sz="1600" kern="100"/>
                        <a:t>20</a:t>
                      </a:r>
                      <a:endParaRPr lang="en-US" sz="16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600" kern="100"/>
                        <a:t>40</a:t>
                      </a:r>
                    </a:p>
                    <a:p>
                      <a:pPr>
                        <a:lnSpc>
                          <a:spcPct val="115000"/>
                        </a:lnSpc>
                        <a:spcAft>
                          <a:spcPts val="0"/>
                        </a:spcAft>
                        <a:tabLst>
                          <a:tab pos="1647825" algn="l"/>
                        </a:tabLst>
                      </a:pPr>
                      <a:r>
                        <a:rPr lang="en-US" sz="1600" kern="100"/>
                        <a:t>40</a:t>
                      </a:r>
                      <a:endParaRPr lang="en-US" sz="16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600" kern="100"/>
                        <a:t>99</a:t>
                      </a:r>
                    </a:p>
                    <a:p>
                      <a:pPr>
                        <a:lnSpc>
                          <a:spcPct val="115000"/>
                        </a:lnSpc>
                        <a:spcAft>
                          <a:spcPts val="0"/>
                        </a:spcAft>
                        <a:tabLst>
                          <a:tab pos="1647825" algn="l"/>
                        </a:tabLst>
                      </a:pPr>
                      <a:r>
                        <a:rPr lang="en-US" sz="1600" kern="100"/>
                        <a:t>101</a:t>
                      </a:r>
                      <a:endParaRPr lang="en-US" sz="16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600" kern="100"/>
                        <a:t>0.256</a:t>
                      </a:r>
                      <a:endParaRPr lang="en-US" sz="1600" kern="100">
                        <a:latin typeface="+mn-lt"/>
                        <a:ea typeface="Calibri"/>
                        <a:cs typeface="Arial"/>
                      </a:endParaRPr>
                    </a:p>
                  </a:txBody>
                  <a:tcPr marL="34456" marR="34456" marT="0" marB="0" anchor="ctr"/>
                </a:tc>
              </a:tr>
              <a:tr h="2337971">
                <a:tc>
                  <a:txBody>
                    <a:bodyPr/>
                    <a:lstStyle/>
                    <a:p>
                      <a:pPr>
                        <a:lnSpc>
                          <a:spcPct val="115000"/>
                        </a:lnSpc>
                        <a:spcAft>
                          <a:spcPts val="0"/>
                        </a:spcAft>
                        <a:tabLst>
                          <a:tab pos="1647825" algn="l"/>
                        </a:tabLst>
                      </a:pPr>
                      <a:r>
                        <a:rPr lang="en-US" sz="1600" kern="100"/>
                        <a:t>Have you read or heard about the MRI safety procedures ?</a:t>
                      </a:r>
                      <a:endParaRPr lang="en-US" sz="16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600" kern="100"/>
                        <a:t>No</a:t>
                      </a:r>
                    </a:p>
                    <a:p>
                      <a:pPr>
                        <a:lnSpc>
                          <a:spcPct val="115000"/>
                        </a:lnSpc>
                        <a:spcAft>
                          <a:spcPts val="0"/>
                        </a:spcAft>
                        <a:tabLst>
                          <a:tab pos="1647825" algn="l"/>
                        </a:tabLst>
                      </a:pPr>
                      <a:r>
                        <a:rPr lang="en-US" sz="1600" kern="100"/>
                        <a:t>Yes</a:t>
                      </a:r>
                      <a:endParaRPr lang="en-US" sz="16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600" kern="100"/>
                        <a:t>6</a:t>
                      </a:r>
                    </a:p>
                    <a:p>
                      <a:pPr>
                        <a:lnSpc>
                          <a:spcPct val="115000"/>
                        </a:lnSpc>
                        <a:spcAft>
                          <a:spcPts val="0"/>
                        </a:spcAft>
                        <a:tabLst>
                          <a:tab pos="1647825" algn="l"/>
                        </a:tabLst>
                      </a:pPr>
                      <a:r>
                        <a:rPr lang="en-US" sz="1600" kern="100"/>
                        <a:t>9</a:t>
                      </a:r>
                      <a:endParaRPr lang="en-US" sz="16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600" kern="100"/>
                        <a:t>8</a:t>
                      </a:r>
                    </a:p>
                    <a:p>
                      <a:pPr>
                        <a:lnSpc>
                          <a:spcPct val="115000"/>
                        </a:lnSpc>
                        <a:spcAft>
                          <a:spcPts val="0"/>
                        </a:spcAft>
                        <a:tabLst>
                          <a:tab pos="1647825" algn="l"/>
                        </a:tabLst>
                      </a:pPr>
                      <a:r>
                        <a:rPr lang="en-US" sz="1600" kern="100"/>
                        <a:t>18</a:t>
                      </a:r>
                      <a:endParaRPr lang="en-US" sz="16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600" kern="100"/>
                        <a:t>15</a:t>
                      </a:r>
                    </a:p>
                    <a:p>
                      <a:pPr>
                        <a:lnSpc>
                          <a:spcPct val="115000"/>
                        </a:lnSpc>
                        <a:spcAft>
                          <a:spcPts val="0"/>
                        </a:spcAft>
                        <a:tabLst>
                          <a:tab pos="1647825" algn="l"/>
                        </a:tabLst>
                      </a:pPr>
                      <a:r>
                        <a:rPr lang="en-US" sz="1600" kern="100"/>
                        <a:t>24</a:t>
                      </a:r>
                      <a:endParaRPr lang="en-US" sz="16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600" kern="100"/>
                        <a:t>7</a:t>
                      </a:r>
                    </a:p>
                    <a:p>
                      <a:pPr>
                        <a:lnSpc>
                          <a:spcPct val="115000"/>
                        </a:lnSpc>
                        <a:spcAft>
                          <a:spcPts val="0"/>
                        </a:spcAft>
                        <a:tabLst>
                          <a:tab pos="1647825" algn="l"/>
                        </a:tabLst>
                      </a:pPr>
                      <a:r>
                        <a:rPr lang="en-US" sz="1600" kern="100"/>
                        <a:t>33</a:t>
                      </a:r>
                      <a:endParaRPr lang="en-US" sz="16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600" kern="100"/>
                        <a:t>15</a:t>
                      </a:r>
                    </a:p>
                    <a:p>
                      <a:pPr>
                        <a:lnSpc>
                          <a:spcPct val="115000"/>
                        </a:lnSpc>
                        <a:spcAft>
                          <a:spcPts val="0"/>
                        </a:spcAft>
                        <a:tabLst>
                          <a:tab pos="1647825" algn="l"/>
                        </a:tabLst>
                      </a:pPr>
                      <a:r>
                        <a:rPr lang="en-US" sz="1600" kern="100"/>
                        <a:t>65</a:t>
                      </a:r>
                      <a:endParaRPr lang="en-US" sz="16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600" kern="100"/>
                        <a:t>51</a:t>
                      </a:r>
                    </a:p>
                    <a:p>
                      <a:pPr>
                        <a:lnSpc>
                          <a:spcPct val="115000"/>
                        </a:lnSpc>
                        <a:spcAft>
                          <a:spcPts val="0"/>
                        </a:spcAft>
                        <a:tabLst>
                          <a:tab pos="1647825" algn="l"/>
                        </a:tabLst>
                      </a:pPr>
                      <a:r>
                        <a:rPr lang="en-US" sz="1600" kern="100"/>
                        <a:t>149</a:t>
                      </a:r>
                      <a:endParaRPr lang="en-US" sz="1600" kern="100">
                        <a:latin typeface="+mn-lt"/>
                        <a:ea typeface="Calibri"/>
                        <a:cs typeface="Arial"/>
                      </a:endParaRPr>
                    </a:p>
                  </a:txBody>
                  <a:tcPr marL="34456" marR="34456" marT="0" marB="0" anchor="ctr"/>
                </a:tc>
                <a:tc>
                  <a:txBody>
                    <a:bodyPr/>
                    <a:lstStyle/>
                    <a:p>
                      <a:pPr>
                        <a:lnSpc>
                          <a:spcPct val="115000"/>
                        </a:lnSpc>
                        <a:spcAft>
                          <a:spcPts val="0"/>
                        </a:spcAft>
                        <a:tabLst>
                          <a:tab pos="1647825" algn="l"/>
                        </a:tabLst>
                      </a:pPr>
                      <a:r>
                        <a:rPr lang="en-US" sz="1600" kern="100" dirty="0"/>
                        <a:t>0.068</a:t>
                      </a:r>
                      <a:endParaRPr lang="en-US" sz="1600" kern="100" dirty="0">
                        <a:latin typeface="+mn-lt"/>
                        <a:ea typeface="Calibri"/>
                        <a:cs typeface="Arial"/>
                      </a:endParaRPr>
                    </a:p>
                  </a:txBody>
                  <a:tcPr marL="34456" marR="34456" marT="0" marB="0" anchor="ct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normAutofit/>
          </a:bodyPr>
          <a:lstStyle/>
          <a:p>
            <a:r>
              <a:rPr lang="en-US" b="1" dirty="0" smtClean="0"/>
              <a:t>Table 4 </a:t>
            </a:r>
            <a:r>
              <a:rPr lang="en-US" dirty="0" smtClean="0"/>
              <a:t>Association between Residence &amp; Questions </a:t>
            </a:r>
            <a:endParaRPr lang="en-US" dirty="0"/>
          </a:p>
        </p:txBody>
      </p:sp>
      <p:sp>
        <p:nvSpPr>
          <p:cNvPr id="2" name="عنصر نائب لرقم الشريحة 1"/>
          <p:cNvSpPr>
            <a:spLocks noGrp="1"/>
          </p:cNvSpPr>
          <p:nvPr>
            <p:ph type="sldNum" sz="quarter" idx="11"/>
          </p:nvPr>
        </p:nvSpPr>
        <p:spPr/>
        <p:txBody>
          <a:bodyPr/>
          <a:lstStyle/>
          <a:p>
            <a:fld id="{0B34F065-1154-456A-91E3-76DE8E75E17B}" type="slidenum">
              <a:rPr lang="ar-SA" smtClean="0"/>
              <a:pPr/>
              <a:t>18</a:t>
            </a:fld>
            <a:endParaRPr lang="ar-SA"/>
          </a:p>
        </p:txBody>
      </p:sp>
      <p:graphicFrame>
        <p:nvGraphicFramePr>
          <p:cNvPr id="4" name="جدول 3"/>
          <p:cNvGraphicFramePr>
            <a:graphicFrameLocks noGrp="1"/>
          </p:cNvGraphicFramePr>
          <p:nvPr/>
        </p:nvGraphicFramePr>
        <p:xfrm>
          <a:off x="238092" y="1500173"/>
          <a:ext cx="8643998" cy="5143537"/>
        </p:xfrm>
        <a:graphic>
          <a:graphicData uri="http://schemas.openxmlformats.org/drawingml/2006/table">
            <a:tbl>
              <a:tblPr firstRow="1" bandRow="1">
                <a:tableStyleId>{5C22544A-7EE6-4342-B048-85BDC9FD1C3A}</a:tableStyleId>
              </a:tblPr>
              <a:tblGrid>
                <a:gridCol w="2347710"/>
                <a:gridCol w="1203244"/>
                <a:gridCol w="1206702"/>
                <a:gridCol w="1448734"/>
                <a:gridCol w="1097788"/>
                <a:gridCol w="1339820"/>
              </a:tblGrid>
              <a:tr h="1219197">
                <a:tc>
                  <a:txBody>
                    <a:bodyPr/>
                    <a:lstStyle/>
                    <a:p>
                      <a:pPr>
                        <a:lnSpc>
                          <a:spcPct val="115000"/>
                        </a:lnSpc>
                        <a:spcAft>
                          <a:spcPts val="0"/>
                        </a:spcAft>
                        <a:tabLst>
                          <a:tab pos="1647825" algn="l"/>
                        </a:tabLst>
                      </a:pPr>
                      <a:r>
                        <a:rPr lang="en-US" sz="1600" kern="100" dirty="0"/>
                        <a:t>                            Residence    </a:t>
                      </a:r>
                    </a:p>
                    <a:p>
                      <a:pPr>
                        <a:lnSpc>
                          <a:spcPct val="115000"/>
                        </a:lnSpc>
                        <a:spcAft>
                          <a:spcPts val="0"/>
                        </a:spcAft>
                        <a:tabLst>
                          <a:tab pos="1647825" algn="l"/>
                        </a:tabLst>
                      </a:pPr>
                      <a:r>
                        <a:rPr lang="en-US" sz="1600" kern="100" dirty="0"/>
                        <a:t>Question </a:t>
                      </a:r>
                      <a:endParaRPr lang="en-US" sz="1600" kern="100" dirty="0">
                        <a:latin typeface="+mn-lt"/>
                        <a:ea typeface="Calibri"/>
                        <a:cs typeface="Arial"/>
                      </a:endParaRPr>
                    </a:p>
                  </a:txBody>
                  <a:tcPr marL="60549" marR="60549" marT="0" marB="0" anchor="ctr"/>
                </a:tc>
                <a:tc>
                  <a:txBody>
                    <a:bodyPr/>
                    <a:lstStyle/>
                    <a:p>
                      <a:pPr>
                        <a:lnSpc>
                          <a:spcPct val="115000"/>
                        </a:lnSpc>
                        <a:spcAft>
                          <a:spcPts val="0"/>
                        </a:spcAft>
                        <a:tabLst>
                          <a:tab pos="1647825" algn="l"/>
                        </a:tabLst>
                      </a:pPr>
                      <a:endParaRPr lang="en-US" sz="1600" kern="100">
                        <a:latin typeface="+mn-lt"/>
                        <a:ea typeface="Calibri"/>
                        <a:cs typeface="Arial"/>
                      </a:endParaRPr>
                    </a:p>
                  </a:txBody>
                  <a:tcPr marL="60549" marR="60549" marT="0" marB="0" anchor="ctr"/>
                </a:tc>
                <a:tc>
                  <a:txBody>
                    <a:bodyPr/>
                    <a:lstStyle/>
                    <a:p>
                      <a:pPr>
                        <a:lnSpc>
                          <a:spcPct val="115000"/>
                        </a:lnSpc>
                        <a:spcAft>
                          <a:spcPts val="0"/>
                        </a:spcAft>
                      </a:pPr>
                      <a:r>
                        <a:rPr lang="en-US" sz="1600" kern="100"/>
                        <a:t>rural</a:t>
                      </a:r>
                    </a:p>
                    <a:p>
                      <a:pPr>
                        <a:lnSpc>
                          <a:spcPct val="115000"/>
                        </a:lnSpc>
                        <a:spcAft>
                          <a:spcPts val="0"/>
                        </a:spcAft>
                        <a:tabLst>
                          <a:tab pos="1647825" algn="l"/>
                        </a:tabLst>
                      </a:pPr>
                      <a:r>
                        <a:rPr lang="en-US" sz="1600" kern="100"/>
                        <a:t>(13)</a:t>
                      </a:r>
                      <a:endParaRPr lang="en-US" sz="1600" kern="100">
                        <a:latin typeface="+mn-lt"/>
                        <a:ea typeface="Calibri"/>
                        <a:cs typeface="Arial"/>
                      </a:endParaRPr>
                    </a:p>
                  </a:txBody>
                  <a:tcPr marL="60549" marR="60549" marT="0" marB="0" anchor="ctr"/>
                </a:tc>
                <a:tc>
                  <a:txBody>
                    <a:bodyPr/>
                    <a:lstStyle/>
                    <a:p>
                      <a:pPr>
                        <a:lnSpc>
                          <a:spcPct val="115000"/>
                        </a:lnSpc>
                        <a:spcAft>
                          <a:spcPts val="0"/>
                        </a:spcAft>
                      </a:pPr>
                      <a:r>
                        <a:rPr lang="en-US" sz="1600" kern="100"/>
                        <a:t>urban</a:t>
                      </a:r>
                    </a:p>
                    <a:p>
                      <a:pPr>
                        <a:lnSpc>
                          <a:spcPct val="115000"/>
                        </a:lnSpc>
                        <a:spcAft>
                          <a:spcPts val="0"/>
                        </a:spcAft>
                        <a:tabLst>
                          <a:tab pos="1647825" algn="l"/>
                        </a:tabLst>
                      </a:pPr>
                      <a:r>
                        <a:rPr lang="en-US" sz="1600" kern="100"/>
                        <a:t>(178)</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Total </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endParaRPr lang="en-US" sz="1600" kern="100"/>
                    </a:p>
                    <a:p>
                      <a:pPr>
                        <a:lnSpc>
                          <a:spcPct val="115000"/>
                        </a:lnSpc>
                        <a:spcAft>
                          <a:spcPts val="0"/>
                        </a:spcAft>
                      </a:pPr>
                      <a:r>
                        <a:rPr lang="en-US" sz="1600" kern="100"/>
                        <a:t>P_ Value </a:t>
                      </a:r>
                      <a:endParaRPr lang="en-US" sz="1600" kern="100">
                        <a:latin typeface="+mn-lt"/>
                        <a:ea typeface="Calibri"/>
                        <a:cs typeface="Arial"/>
                      </a:endParaRPr>
                    </a:p>
                  </a:txBody>
                  <a:tcPr marL="60549" marR="60549" marT="0" marB="0" anchor="ctr"/>
                </a:tc>
              </a:tr>
              <a:tr h="1079809">
                <a:tc>
                  <a:txBody>
                    <a:bodyPr/>
                    <a:lstStyle/>
                    <a:p>
                      <a:pPr>
                        <a:lnSpc>
                          <a:spcPct val="115000"/>
                        </a:lnSpc>
                        <a:spcAft>
                          <a:spcPts val="0"/>
                        </a:spcAft>
                        <a:tabLst>
                          <a:tab pos="1647825" algn="l"/>
                        </a:tabLst>
                      </a:pPr>
                      <a:r>
                        <a:rPr lang="en-US" sz="1600" kern="100"/>
                        <a:t>Do you know preparation guidelines before MRI scan ?</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No</a:t>
                      </a:r>
                    </a:p>
                    <a:p>
                      <a:pPr>
                        <a:lnSpc>
                          <a:spcPct val="115000"/>
                        </a:lnSpc>
                        <a:spcAft>
                          <a:spcPts val="0"/>
                        </a:spcAft>
                        <a:tabLst>
                          <a:tab pos="1647825" algn="l"/>
                        </a:tabLst>
                      </a:pPr>
                      <a:r>
                        <a:rPr lang="en-US" sz="1600" kern="100"/>
                        <a:t>Yes</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6</a:t>
                      </a:r>
                    </a:p>
                    <a:p>
                      <a:pPr>
                        <a:lnSpc>
                          <a:spcPct val="115000"/>
                        </a:lnSpc>
                        <a:spcAft>
                          <a:spcPts val="0"/>
                        </a:spcAft>
                        <a:tabLst>
                          <a:tab pos="1647825" algn="l"/>
                        </a:tabLst>
                      </a:pPr>
                      <a:r>
                        <a:rPr lang="en-US" sz="1600" kern="100"/>
                        <a:t>7</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57</a:t>
                      </a:r>
                    </a:p>
                    <a:p>
                      <a:pPr>
                        <a:lnSpc>
                          <a:spcPct val="115000"/>
                        </a:lnSpc>
                        <a:spcAft>
                          <a:spcPts val="0"/>
                        </a:spcAft>
                        <a:tabLst>
                          <a:tab pos="1647825" algn="l"/>
                        </a:tabLst>
                      </a:pPr>
                      <a:r>
                        <a:rPr lang="en-US" sz="1600" kern="100"/>
                        <a:t>130</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63</a:t>
                      </a:r>
                    </a:p>
                    <a:p>
                      <a:pPr>
                        <a:lnSpc>
                          <a:spcPct val="115000"/>
                        </a:lnSpc>
                        <a:spcAft>
                          <a:spcPts val="0"/>
                        </a:spcAft>
                        <a:tabLst>
                          <a:tab pos="1647825" algn="l"/>
                        </a:tabLst>
                      </a:pPr>
                      <a:r>
                        <a:rPr lang="en-US" sz="1600" kern="100"/>
                        <a:t>137</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0.239</a:t>
                      </a:r>
                      <a:endParaRPr lang="en-US" sz="1600" kern="100">
                        <a:latin typeface="+mn-lt"/>
                        <a:ea typeface="Calibri"/>
                        <a:cs typeface="Arial"/>
                      </a:endParaRPr>
                    </a:p>
                  </a:txBody>
                  <a:tcPr marL="60549" marR="60549" marT="0" marB="0" anchor="ctr"/>
                </a:tc>
              </a:tr>
              <a:tr h="882361">
                <a:tc>
                  <a:txBody>
                    <a:bodyPr/>
                    <a:lstStyle/>
                    <a:p>
                      <a:pPr>
                        <a:lnSpc>
                          <a:spcPct val="115000"/>
                        </a:lnSpc>
                        <a:spcAft>
                          <a:spcPts val="0"/>
                        </a:spcAft>
                        <a:tabLst>
                          <a:tab pos="1647825" algn="l"/>
                        </a:tabLst>
                      </a:pPr>
                      <a:r>
                        <a:rPr lang="en-US" sz="1600" kern="100"/>
                        <a:t>Are you aware of the types of radiation used in MRI ?</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No</a:t>
                      </a:r>
                    </a:p>
                    <a:p>
                      <a:pPr>
                        <a:lnSpc>
                          <a:spcPct val="115000"/>
                        </a:lnSpc>
                        <a:spcAft>
                          <a:spcPts val="0"/>
                        </a:spcAft>
                        <a:tabLst>
                          <a:tab pos="1647825" algn="l"/>
                        </a:tabLst>
                      </a:pPr>
                      <a:r>
                        <a:rPr lang="en-US" sz="1600" kern="100"/>
                        <a:t>Yes</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7</a:t>
                      </a:r>
                    </a:p>
                    <a:p>
                      <a:pPr>
                        <a:lnSpc>
                          <a:spcPct val="115000"/>
                        </a:lnSpc>
                        <a:spcAft>
                          <a:spcPts val="0"/>
                        </a:spcAft>
                        <a:tabLst>
                          <a:tab pos="1647825" algn="l"/>
                        </a:tabLst>
                      </a:pPr>
                      <a:r>
                        <a:rPr lang="en-US" sz="1600" kern="100"/>
                        <a:t>6</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103</a:t>
                      </a:r>
                    </a:p>
                    <a:p>
                      <a:pPr>
                        <a:lnSpc>
                          <a:spcPct val="115000"/>
                        </a:lnSpc>
                        <a:spcAft>
                          <a:spcPts val="0"/>
                        </a:spcAft>
                        <a:tabLst>
                          <a:tab pos="1647825" algn="l"/>
                        </a:tabLst>
                      </a:pPr>
                      <a:r>
                        <a:rPr lang="en-US" sz="1600" kern="100"/>
                        <a:t>84</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110</a:t>
                      </a:r>
                    </a:p>
                    <a:p>
                      <a:pPr>
                        <a:lnSpc>
                          <a:spcPct val="115000"/>
                        </a:lnSpc>
                        <a:spcAft>
                          <a:spcPts val="0"/>
                        </a:spcAft>
                        <a:tabLst>
                          <a:tab pos="1647825" algn="l"/>
                        </a:tabLst>
                      </a:pPr>
                      <a:r>
                        <a:rPr lang="en-US" sz="1600" kern="100"/>
                        <a:t>90</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0.931</a:t>
                      </a:r>
                      <a:endParaRPr lang="en-US" sz="1600" kern="100">
                        <a:latin typeface="+mn-lt"/>
                        <a:ea typeface="Calibri"/>
                        <a:cs typeface="Arial"/>
                      </a:endParaRPr>
                    </a:p>
                  </a:txBody>
                  <a:tcPr marL="60549" marR="60549" marT="0" marB="0" anchor="ctr"/>
                </a:tc>
              </a:tr>
              <a:tr h="882361">
                <a:tc>
                  <a:txBody>
                    <a:bodyPr/>
                    <a:lstStyle/>
                    <a:p>
                      <a:pPr>
                        <a:lnSpc>
                          <a:spcPct val="115000"/>
                        </a:lnSpc>
                        <a:spcAft>
                          <a:spcPts val="0"/>
                        </a:spcAft>
                        <a:tabLst>
                          <a:tab pos="1647825" algn="l"/>
                        </a:tabLst>
                      </a:pPr>
                      <a:r>
                        <a:rPr lang="en-US" sz="1600" kern="100"/>
                        <a:t>Do you know there is noise produced by MRI scanner ?</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No</a:t>
                      </a:r>
                    </a:p>
                    <a:p>
                      <a:pPr>
                        <a:lnSpc>
                          <a:spcPct val="115000"/>
                        </a:lnSpc>
                        <a:spcAft>
                          <a:spcPts val="0"/>
                        </a:spcAft>
                        <a:tabLst>
                          <a:tab pos="1647825" algn="l"/>
                        </a:tabLst>
                      </a:pPr>
                      <a:r>
                        <a:rPr lang="en-US" sz="1600" kern="100"/>
                        <a:t>Yes</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4</a:t>
                      </a:r>
                    </a:p>
                    <a:p>
                      <a:pPr>
                        <a:lnSpc>
                          <a:spcPct val="115000"/>
                        </a:lnSpc>
                        <a:spcAft>
                          <a:spcPts val="0"/>
                        </a:spcAft>
                        <a:tabLst>
                          <a:tab pos="1647825" algn="l"/>
                        </a:tabLst>
                      </a:pPr>
                      <a:r>
                        <a:rPr lang="en-US" sz="1600" kern="100"/>
                        <a:t>9</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28</a:t>
                      </a:r>
                    </a:p>
                    <a:p>
                      <a:pPr>
                        <a:lnSpc>
                          <a:spcPct val="115000"/>
                        </a:lnSpc>
                        <a:spcAft>
                          <a:spcPts val="0"/>
                        </a:spcAft>
                        <a:tabLst>
                          <a:tab pos="1647825" algn="l"/>
                        </a:tabLst>
                      </a:pPr>
                      <a:r>
                        <a:rPr lang="en-US" sz="1600" kern="100"/>
                        <a:t>159</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32</a:t>
                      </a:r>
                    </a:p>
                    <a:p>
                      <a:pPr>
                        <a:lnSpc>
                          <a:spcPct val="115000"/>
                        </a:lnSpc>
                        <a:spcAft>
                          <a:spcPts val="0"/>
                        </a:spcAft>
                        <a:tabLst>
                          <a:tab pos="1647825" algn="l"/>
                        </a:tabLst>
                      </a:pPr>
                      <a:r>
                        <a:rPr lang="en-US" sz="1600" kern="100"/>
                        <a:t>168</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0.133</a:t>
                      </a:r>
                      <a:endParaRPr lang="en-US" sz="1600" kern="100">
                        <a:latin typeface="+mn-lt"/>
                        <a:ea typeface="Calibri"/>
                        <a:cs typeface="Arial"/>
                      </a:endParaRPr>
                    </a:p>
                  </a:txBody>
                  <a:tcPr marL="60549" marR="60549" marT="0" marB="0" anchor="ctr"/>
                </a:tc>
              </a:tr>
              <a:tr h="1079809">
                <a:tc>
                  <a:txBody>
                    <a:bodyPr/>
                    <a:lstStyle/>
                    <a:p>
                      <a:pPr>
                        <a:lnSpc>
                          <a:spcPct val="115000"/>
                        </a:lnSpc>
                        <a:spcAft>
                          <a:spcPts val="0"/>
                        </a:spcAft>
                        <a:tabLst>
                          <a:tab pos="1647825" algn="l"/>
                        </a:tabLst>
                      </a:pPr>
                      <a:r>
                        <a:rPr lang="en-US" sz="1600" kern="100"/>
                        <a:t>Do you think the MRI scanner is on if there are no patients ?</a:t>
                      </a:r>
                      <a:endParaRPr lang="en-US" sz="1600" kern="100">
                        <a:latin typeface="+mn-lt"/>
                        <a:ea typeface="Calibri"/>
                        <a:cs typeface="Arial"/>
                      </a:endParaRPr>
                    </a:p>
                  </a:txBody>
                  <a:tcPr marL="60549" marR="60549" marT="0" marB="0" anchor="ctr"/>
                </a:tc>
                <a:tc>
                  <a:txBody>
                    <a:bodyPr/>
                    <a:lstStyle/>
                    <a:p>
                      <a:pPr>
                        <a:lnSpc>
                          <a:spcPct val="115000"/>
                        </a:lnSpc>
                        <a:spcAft>
                          <a:spcPts val="0"/>
                        </a:spcAft>
                      </a:pPr>
                      <a:r>
                        <a:rPr lang="en-US" sz="1600" kern="100"/>
                        <a:t>No</a:t>
                      </a:r>
                    </a:p>
                    <a:p>
                      <a:pPr>
                        <a:lnSpc>
                          <a:spcPct val="115000"/>
                        </a:lnSpc>
                        <a:spcAft>
                          <a:spcPts val="0"/>
                        </a:spcAft>
                      </a:pPr>
                      <a:r>
                        <a:rPr lang="en-US" sz="1600" kern="100"/>
                        <a:t>Yes</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13</a:t>
                      </a:r>
                    </a:p>
                    <a:p>
                      <a:pPr>
                        <a:lnSpc>
                          <a:spcPct val="115000"/>
                        </a:lnSpc>
                        <a:spcAft>
                          <a:spcPts val="0"/>
                        </a:spcAft>
                        <a:tabLst>
                          <a:tab pos="1647825" algn="l"/>
                        </a:tabLst>
                      </a:pPr>
                      <a:r>
                        <a:rPr lang="en-US" sz="1600" kern="100"/>
                        <a:t>0</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174</a:t>
                      </a:r>
                    </a:p>
                    <a:p>
                      <a:pPr>
                        <a:lnSpc>
                          <a:spcPct val="115000"/>
                        </a:lnSpc>
                        <a:spcAft>
                          <a:spcPts val="0"/>
                        </a:spcAft>
                        <a:tabLst>
                          <a:tab pos="1647825" algn="l"/>
                        </a:tabLst>
                      </a:pPr>
                      <a:r>
                        <a:rPr lang="en-US" sz="1600" kern="100"/>
                        <a:t>13</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187</a:t>
                      </a:r>
                    </a:p>
                    <a:p>
                      <a:pPr>
                        <a:lnSpc>
                          <a:spcPct val="115000"/>
                        </a:lnSpc>
                        <a:spcAft>
                          <a:spcPts val="0"/>
                        </a:spcAft>
                        <a:tabLst>
                          <a:tab pos="1647825" algn="l"/>
                        </a:tabLst>
                      </a:pPr>
                      <a:r>
                        <a:rPr lang="en-US" sz="1600" kern="100"/>
                        <a:t>13</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dirty="0"/>
                        <a:t>0.326</a:t>
                      </a:r>
                      <a:endParaRPr lang="en-US" sz="1600" kern="100" dirty="0">
                        <a:latin typeface="+mn-lt"/>
                        <a:ea typeface="Calibri"/>
                        <a:cs typeface="Arial"/>
                      </a:endParaRPr>
                    </a:p>
                  </a:txBody>
                  <a:tcPr marL="60549" marR="60549" marT="0" marB="0" anchor="ct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رقم الشريحة 2"/>
          <p:cNvSpPr>
            <a:spLocks noGrp="1"/>
          </p:cNvSpPr>
          <p:nvPr>
            <p:ph type="sldNum" sz="quarter" idx="11"/>
          </p:nvPr>
        </p:nvSpPr>
        <p:spPr/>
        <p:txBody>
          <a:bodyPr/>
          <a:lstStyle/>
          <a:p>
            <a:fld id="{0B34F065-1154-456A-91E3-76DE8E75E17B}" type="slidenum">
              <a:rPr lang="ar-SA" smtClean="0"/>
              <a:pPr/>
              <a:t>19</a:t>
            </a:fld>
            <a:endParaRPr lang="ar-SA"/>
          </a:p>
        </p:txBody>
      </p:sp>
      <p:graphicFrame>
        <p:nvGraphicFramePr>
          <p:cNvPr id="4" name="جدول 3"/>
          <p:cNvGraphicFramePr>
            <a:graphicFrameLocks noGrp="1"/>
          </p:cNvGraphicFramePr>
          <p:nvPr/>
        </p:nvGraphicFramePr>
        <p:xfrm>
          <a:off x="238092" y="214290"/>
          <a:ext cx="8643998" cy="6429420"/>
        </p:xfrm>
        <a:graphic>
          <a:graphicData uri="http://schemas.openxmlformats.org/drawingml/2006/table">
            <a:tbl>
              <a:tblPr bandRow="1">
                <a:tableStyleId>{5C22544A-7EE6-4342-B048-85BDC9FD1C3A}</a:tableStyleId>
              </a:tblPr>
              <a:tblGrid>
                <a:gridCol w="2347709"/>
                <a:gridCol w="1203246"/>
                <a:gridCol w="1206702"/>
                <a:gridCol w="1448733"/>
                <a:gridCol w="1097788"/>
                <a:gridCol w="1339820"/>
              </a:tblGrid>
              <a:tr h="1607355">
                <a:tc>
                  <a:txBody>
                    <a:bodyPr/>
                    <a:lstStyle/>
                    <a:p>
                      <a:pPr>
                        <a:lnSpc>
                          <a:spcPct val="115000"/>
                        </a:lnSpc>
                        <a:spcAft>
                          <a:spcPts val="0"/>
                        </a:spcAft>
                        <a:tabLst>
                          <a:tab pos="1647825" algn="l"/>
                        </a:tabLst>
                      </a:pPr>
                      <a:r>
                        <a:rPr lang="en-US" sz="1600" kern="100" dirty="0"/>
                        <a:t>Do you know there is a contrast agent used in some cases ?</a:t>
                      </a:r>
                      <a:endParaRPr lang="en-US" sz="1600" kern="100" dirty="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No</a:t>
                      </a:r>
                    </a:p>
                    <a:p>
                      <a:pPr>
                        <a:lnSpc>
                          <a:spcPct val="115000"/>
                        </a:lnSpc>
                        <a:spcAft>
                          <a:spcPts val="0"/>
                        </a:spcAft>
                        <a:tabLst>
                          <a:tab pos="1647825" algn="l"/>
                        </a:tabLst>
                      </a:pPr>
                      <a:r>
                        <a:rPr lang="en-US" sz="1600" kern="100"/>
                        <a:t>Yes</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11</a:t>
                      </a:r>
                    </a:p>
                    <a:p>
                      <a:pPr>
                        <a:lnSpc>
                          <a:spcPct val="115000"/>
                        </a:lnSpc>
                        <a:spcAft>
                          <a:spcPts val="0"/>
                        </a:spcAft>
                        <a:tabLst>
                          <a:tab pos="1647825" algn="l"/>
                        </a:tabLst>
                      </a:pPr>
                      <a:r>
                        <a:rPr lang="en-US" sz="1600" kern="100"/>
                        <a:t>2</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101</a:t>
                      </a:r>
                    </a:p>
                    <a:p>
                      <a:pPr>
                        <a:lnSpc>
                          <a:spcPct val="115000"/>
                        </a:lnSpc>
                        <a:spcAft>
                          <a:spcPts val="0"/>
                        </a:spcAft>
                        <a:tabLst>
                          <a:tab pos="1647825" algn="l"/>
                        </a:tabLst>
                      </a:pPr>
                      <a:r>
                        <a:rPr lang="en-US" sz="1600" kern="100"/>
                        <a:t>86</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112</a:t>
                      </a:r>
                    </a:p>
                    <a:p>
                      <a:pPr>
                        <a:lnSpc>
                          <a:spcPct val="115000"/>
                        </a:lnSpc>
                        <a:spcAft>
                          <a:spcPts val="0"/>
                        </a:spcAft>
                        <a:tabLst>
                          <a:tab pos="1647825" algn="l"/>
                        </a:tabLst>
                      </a:pPr>
                      <a:r>
                        <a:rPr lang="en-US" sz="1600" kern="100"/>
                        <a:t>88</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dirty="0"/>
                        <a:t>0.032</a:t>
                      </a:r>
                      <a:r>
                        <a:rPr lang="en-US" sz="1600" kern="100" dirty="0" smtClean="0"/>
                        <a:t>**</a:t>
                      </a:r>
                      <a:endParaRPr lang="en-US" sz="1600" kern="100" dirty="0">
                        <a:latin typeface="+mn-lt"/>
                        <a:ea typeface="Calibri"/>
                        <a:cs typeface="Arial"/>
                      </a:endParaRPr>
                    </a:p>
                  </a:txBody>
                  <a:tcPr marL="60549" marR="60549" marT="0" marB="0" anchor="ctr"/>
                </a:tc>
              </a:tr>
              <a:tr h="1607355">
                <a:tc>
                  <a:txBody>
                    <a:bodyPr/>
                    <a:lstStyle/>
                    <a:p>
                      <a:pPr>
                        <a:lnSpc>
                          <a:spcPct val="115000"/>
                        </a:lnSpc>
                        <a:spcAft>
                          <a:spcPts val="0"/>
                        </a:spcAft>
                        <a:tabLst>
                          <a:tab pos="1647825" algn="l"/>
                        </a:tabLst>
                      </a:pPr>
                      <a:r>
                        <a:rPr lang="en-US" sz="1600" kern="100"/>
                        <a:t>Are you aware of the adverse effects of the contrast agent ?</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No</a:t>
                      </a:r>
                    </a:p>
                    <a:p>
                      <a:pPr>
                        <a:lnSpc>
                          <a:spcPct val="115000"/>
                        </a:lnSpc>
                        <a:spcAft>
                          <a:spcPts val="0"/>
                        </a:spcAft>
                        <a:tabLst>
                          <a:tab pos="1647825" algn="l"/>
                        </a:tabLst>
                      </a:pPr>
                      <a:r>
                        <a:rPr lang="en-US" sz="1600" kern="100"/>
                        <a:t>Yes</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11</a:t>
                      </a:r>
                    </a:p>
                    <a:p>
                      <a:pPr>
                        <a:lnSpc>
                          <a:spcPct val="115000"/>
                        </a:lnSpc>
                        <a:spcAft>
                          <a:spcPts val="0"/>
                        </a:spcAft>
                        <a:tabLst>
                          <a:tab pos="1647825" algn="l"/>
                        </a:tabLst>
                      </a:pPr>
                      <a:r>
                        <a:rPr lang="en-US" sz="1600" kern="100"/>
                        <a:t>2</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166</a:t>
                      </a:r>
                    </a:p>
                    <a:p>
                      <a:pPr>
                        <a:lnSpc>
                          <a:spcPct val="115000"/>
                        </a:lnSpc>
                        <a:spcAft>
                          <a:spcPts val="0"/>
                        </a:spcAft>
                        <a:tabLst>
                          <a:tab pos="1647825" algn="l"/>
                        </a:tabLst>
                      </a:pPr>
                      <a:r>
                        <a:rPr lang="en-US" sz="1600" kern="100"/>
                        <a:t>21</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177</a:t>
                      </a:r>
                    </a:p>
                    <a:p>
                      <a:pPr>
                        <a:lnSpc>
                          <a:spcPct val="115000"/>
                        </a:lnSpc>
                        <a:spcAft>
                          <a:spcPts val="0"/>
                        </a:spcAft>
                        <a:tabLst>
                          <a:tab pos="1647825" algn="l"/>
                        </a:tabLst>
                      </a:pPr>
                      <a:r>
                        <a:rPr lang="en-US" sz="1600" kern="100"/>
                        <a:t>23</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0.650</a:t>
                      </a:r>
                      <a:endParaRPr lang="en-US" sz="1600" kern="100">
                        <a:latin typeface="+mn-lt"/>
                        <a:ea typeface="Calibri"/>
                        <a:cs typeface="Arial"/>
                      </a:endParaRPr>
                    </a:p>
                  </a:txBody>
                  <a:tcPr marL="60549" marR="60549" marT="0" marB="0" anchor="ctr"/>
                </a:tc>
              </a:tr>
              <a:tr h="3214710">
                <a:tc>
                  <a:txBody>
                    <a:bodyPr/>
                    <a:lstStyle/>
                    <a:p>
                      <a:pPr>
                        <a:lnSpc>
                          <a:spcPct val="115000"/>
                        </a:lnSpc>
                        <a:spcAft>
                          <a:spcPts val="0"/>
                        </a:spcAft>
                        <a:tabLst>
                          <a:tab pos="1647825" algn="l"/>
                        </a:tabLst>
                      </a:pPr>
                      <a:r>
                        <a:rPr lang="en-US" sz="1600" kern="100"/>
                        <a:t>Do you know why patients undergo MRI with contrast agents must have their creatinine levels (glomerular filtration rate or GFR) checked ?</a:t>
                      </a:r>
                      <a:endParaRPr lang="en-US" sz="1600" kern="100">
                        <a:latin typeface="+mn-lt"/>
                        <a:ea typeface="Calibri"/>
                        <a:cs typeface="Arial"/>
                      </a:endParaRPr>
                    </a:p>
                  </a:txBody>
                  <a:tcPr marL="60549" marR="60549" marT="0" marB="0" anchor="ctr"/>
                </a:tc>
                <a:tc>
                  <a:txBody>
                    <a:bodyPr/>
                    <a:lstStyle/>
                    <a:p>
                      <a:pPr>
                        <a:lnSpc>
                          <a:spcPct val="115000"/>
                        </a:lnSpc>
                        <a:spcAft>
                          <a:spcPts val="0"/>
                        </a:spcAft>
                      </a:pPr>
                      <a:r>
                        <a:rPr lang="en-US" sz="1600" kern="100"/>
                        <a:t>No</a:t>
                      </a:r>
                    </a:p>
                    <a:p>
                      <a:pPr>
                        <a:lnSpc>
                          <a:spcPct val="115000"/>
                        </a:lnSpc>
                        <a:spcAft>
                          <a:spcPts val="0"/>
                        </a:spcAft>
                      </a:pPr>
                      <a:r>
                        <a:rPr lang="en-US" sz="1600" kern="100"/>
                        <a:t>Yes</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10</a:t>
                      </a:r>
                    </a:p>
                    <a:p>
                      <a:pPr>
                        <a:lnSpc>
                          <a:spcPct val="115000"/>
                        </a:lnSpc>
                        <a:spcAft>
                          <a:spcPts val="0"/>
                        </a:spcAft>
                        <a:tabLst>
                          <a:tab pos="1647825" algn="l"/>
                        </a:tabLst>
                      </a:pPr>
                      <a:r>
                        <a:rPr lang="en-US" sz="1600" kern="100"/>
                        <a:t>3</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156</a:t>
                      </a:r>
                    </a:p>
                    <a:p>
                      <a:pPr>
                        <a:lnSpc>
                          <a:spcPct val="115000"/>
                        </a:lnSpc>
                        <a:spcAft>
                          <a:spcPts val="0"/>
                        </a:spcAft>
                        <a:tabLst>
                          <a:tab pos="1647825" algn="l"/>
                        </a:tabLst>
                      </a:pPr>
                      <a:r>
                        <a:rPr lang="en-US" sz="1600" kern="100"/>
                        <a:t>31</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166</a:t>
                      </a:r>
                    </a:p>
                    <a:p>
                      <a:pPr>
                        <a:lnSpc>
                          <a:spcPct val="115000"/>
                        </a:lnSpc>
                        <a:spcAft>
                          <a:spcPts val="0"/>
                        </a:spcAft>
                        <a:tabLst>
                          <a:tab pos="1647825" algn="l"/>
                        </a:tabLst>
                      </a:pPr>
                      <a:r>
                        <a:rPr lang="en-US" sz="1600" kern="100"/>
                        <a:t>34</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dirty="0"/>
                        <a:t>0.546</a:t>
                      </a:r>
                      <a:endParaRPr lang="en-US" sz="1600" kern="100" dirty="0">
                        <a:latin typeface="+mn-lt"/>
                        <a:ea typeface="Calibri"/>
                        <a:cs typeface="Arial"/>
                      </a:endParaRPr>
                    </a:p>
                  </a:txBody>
                  <a:tcPr marL="60549" marR="60549" marT="0" marB="0" anchor="ct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List of Contents</a:t>
            </a:r>
            <a:endParaRPr lang="en-US" dirty="0"/>
          </a:p>
        </p:txBody>
      </p:sp>
      <p:sp>
        <p:nvSpPr>
          <p:cNvPr id="3" name="عنصر نائب للمحتوى 2"/>
          <p:cNvSpPr>
            <a:spLocks noGrp="1"/>
          </p:cNvSpPr>
          <p:nvPr>
            <p:ph sz="quarter" idx="1"/>
          </p:nvPr>
        </p:nvSpPr>
        <p:spPr/>
        <p:txBody>
          <a:bodyPr/>
          <a:lstStyle/>
          <a:p>
            <a:r>
              <a:rPr lang="en-US" dirty="0" smtClean="0"/>
              <a:t>Introduction</a:t>
            </a:r>
          </a:p>
          <a:p>
            <a:r>
              <a:rPr lang="en-US" dirty="0" smtClean="0"/>
              <a:t>Aims of the study</a:t>
            </a:r>
          </a:p>
          <a:p>
            <a:r>
              <a:rPr lang="en-US" dirty="0" smtClean="0"/>
              <a:t>Patients and methods</a:t>
            </a:r>
          </a:p>
          <a:p>
            <a:r>
              <a:rPr lang="en-US" dirty="0" smtClean="0"/>
              <a:t>Results</a:t>
            </a:r>
          </a:p>
          <a:p>
            <a:r>
              <a:rPr lang="en-US" dirty="0" smtClean="0"/>
              <a:t>Discussion</a:t>
            </a:r>
          </a:p>
          <a:p>
            <a:r>
              <a:rPr lang="en-US" dirty="0" smtClean="0"/>
              <a:t>Conclusion</a:t>
            </a:r>
          </a:p>
          <a:p>
            <a:endParaRPr lang="en-US" dirty="0"/>
          </a:p>
        </p:txBody>
      </p:sp>
      <p:sp>
        <p:nvSpPr>
          <p:cNvPr id="4" name="عنصر نائب لرقم الشريحة 3"/>
          <p:cNvSpPr>
            <a:spLocks noGrp="1"/>
          </p:cNvSpPr>
          <p:nvPr>
            <p:ph type="sldNum" sz="quarter" idx="15"/>
          </p:nvPr>
        </p:nvSpPr>
        <p:spPr/>
        <p:txBody>
          <a:bodyPr/>
          <a:lstStyle/>
          <a:p>
            <a:fld id="{0B34F065-1154-456A-91E3-76DE8E75E17B}" type="slidenum">
              <a:rPr lang="ar-SA" smtClean="0"/>
              <a:pPr/>
              <a:t>2</a:t>
            </a:fld>
            <a:endParaRPr lang="ar-SA"/>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رقم الشريحة 2"/>
          <p:cNvSpPr>
            <a:spLocks noGrp="1"/>
          </p:cNvSpPr>
          <p:nvPr>
            <p:ph type="sldNum" sz="quarter" idx="11"/>
          </p:nvPr>
        </p:nvSpPr>
        <p:spPr/>
        <p:txBody>
          <a:bodyPr/>
          <a:lstStyle/>
          <a:p>
            <a:fld id="{0B34F065-1154-456A-91E3-76DE8E75E17B}" type="slidenum">
              <a:rPr lang="ar-SA" smtClean="0"/>
              <a:pPr/>
              <a:t>20</a:t>
            </a:fld>
            <a:endParaRPr lang="ar-SA"/>
          </a:p>
        </p:txBody>
      </p:sp>
      <p:graphicFrame>
        <p:nvGraphicFramePr>
          <p:cNvPr id="4" name="جدول 3"/>
          <p:cNvGraphicFramePr>
            <a:graphicFrameLocks noGrp="1"/>
          </p:cNvGraphicFramePr>
          <p:nvPr/>
        </p:nvGraphicFramePr>
        <p:xfrm>
          <a:off x="238092" y="214290"/>
          <a:ext cx="8643998" cy="6429420"/>
        </p:xfrm>
        <a:graphic>
          <a:graphicData uri="http://schemas.openxmlformats.org/drawingml/2006/table">
            <a:tbl>
              <a:tblPr bandRow="1">
                <a:tableStyleId>{5C22544A-7EE6-4342-B048-85BDC9FD1C3A}</a:tableStyleId>
              </a:tblPr>
              <a:tblGrid>
                <a:gridCol w="2347710"/>
                <a:gridCol w="1203245"/>
                <a:gridCol w="1206702"/>
                <a:gridCol w="1448733"/>
                <a:gridCol w="1097788"/>
                <a:gridCol w="1339820"/>
              </a:tblGrid>
              <a:tr h="1607355">
                <a:tc>
                  <a:txBody>
                    <a:bodyPr/>
                    <a:lstStyle/>
                    <a:p>
                      <a:pPr>
                        <a:lnSpc>
                          <a:spcPct val="115000"/>
                        </a:lnSpc>
                        <a:spcAft>
                          <a:spcPts val="0"/>
                        </a:spcAft>
                        <a:tabLst>
                          <a:tab pos="1647825" algn="l"/>
                        </a:tabLst>
                      </a:pPr>
                      <a:r>
                        <a:rPr lang="en-US" sz="1600" kern="100"/>
                        <a:t>Can a pregnant woman be scanned b MRI ?</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No</a:t>
                      </a:r>
                    </a:p>
                    <a:p>
                      <a:pPr>
                        <a:lnSpc>
                          <a:spcPct val="115000"/>
                        </a:lnSpc>
                        <a:spcAft>
                          <a:spcPts val="0"/>
                        </a:spcAft>
                        <a:tabLst>
                          <a:tab pos="1647825" algn="l"/>
                        </a:tabLst>
                      </a:pPr>
                      <a:r>
                        <a:rPr lang="en-US" sz="1600" kern="100"/>
                        <a:t>Yes</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12</a:t>
                      </a:r>
                    </a:p>
                    <a:p>
                      <a:pPr>
                        <a:lnSpc>
                          <a:spcPct val="115000"/>
                        </a:lnSpc>
                        <a:spcAft>
                          <a:spcPts val="0"/>
                        </a:spcAft>
                        <a:tabLst>
                          <a:tab pos="1647825" algn="l"/>
                        </a:tabLst>
                      </a:pPr>
                      <a:r>
                        <a:rPr lang="en-US" sz="1600" kern="100"/>
                        <a:t>1</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181</a:t>
                      </a:r>
                    </a:p>
                    <a:p>
                      <a:pPr>
                        <a:lnSpc>
                          <a:spcPct val="115000"/>
                        </a:lnSpc>
                        <a:spcAft>
                          <a:spcPts val="0"/>
                        </a:spcAft>
                        <a:tabLst>
                          <a:tab pos="1647825" algn="l"/>
                        </a:tabLst>
                      </a:pPr>
                      <a:r>
                        <a:rPr lang="en-US" sz="1600" kern="100"/>
                        <a:t>6</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193</a:t>
                      </a:r>
                    </a:p>
                    <a:p>
                      <a:pPr>
                        <a:lnSpc>
                          <a:spcPct val="115000"/>
                        </a:lnSpc>
                        <a:spcAft>
                          <a:spcPts val="0"/>
                        </a:spcAft>
                        <a:tabLst>
                          <a:tab pos="1647825" algn="l"/>
                        </a:tabLst>
                      </a:pPr>
                      <a:r>
                        <a:rPr lang="en-US" sz="1600" kern="100"/>
                        <a:t>7</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0.395</a:t>
                      </a:r>
                      <a:endParaRPr lang="en-US" sz="1600" kern="100">
                        <a:latin typeface="+mn-lt"/>
                        <a:ea typeface="Calibri"/>
                        <a:cs typeface="Arial"/>
                      </a:endParaRPr>
                    </a:p>
                  </a:txBody>
                  <a:tcPr marL="60549" marR="60549" marT="0" marB="0" anchor="ctr"/>
                </a:tc>
              </a:tr>
              <a:tr h="1607355">
                <a:tc>
                  <a:txBody>
                    <a:bodyPr/>
                    <a:lstStyle/>
                    <a:p>
                      <a:pPr>
                        <a:lnSpc>
                          <a:spcPct val="115000"/>
                        </a:lnSpc>
                        <a:spcAft>
                          <a:spcPts val="0"/>
                        </a:spcAft>
                        <a:tabLst>
                          <a:tab pos="1647825" algn="l"/>
                        </a:tabLst>
                      </a:pPr>
                      <a:r>
                        <a:rPr lang="en-US" sz="1600" kern="100"/>
                        <a:t>Can a pregnant woman be giving an MRI contrast agent ?</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No</a:t>
                      </a:r>
                    </a:p>
                    <a:p>
                      <a:pPr>
                        <a:lnSpc>
                          <a:spcPct val="115000"/>
                        </a:lnSpc>
                        <a:spcAft>
                          <a:spcPts val="0"/>
                        </a:spcAft>
                        <a:tabLst>
                          <a:tab pos="1647825" algn="l"/>
                        </a:tabLst>
                      </a:pPr>
                      <a:r>
                        <a:rPr lang="en-US" sz="1600" kern="100"/>
                        <a:t>Yes</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13</a:t>
                      </a:r>
                    </a:p>
                    <a:p>
                      <a:pPr>
                        <a:lnSpc>
                          <a:spcPct val="115000"/>
                        </a:lnSpc>
                        <a:spcAft>
                          <a:spcPts val="0"/>
                        </a:spcAft>
                        <a:tabLst>
                          <a:tab pos="1647825" algn="l"/>
                        </a:tabLst>
                      </a:pPr>
                      <a:r>
                        <a:rPr lang="en-US" sz="1600" kern="100"/>
                        <a:t>0</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177</a:t>
                      </a:r>
                    </a:p>
                    <a:p>
                      <a:pPr>
                        <a:lnSpc>
                          <a:spcPct val="115000"/>
                        </a:lnSpc>
                        <a:spcAft>
                          <a:spcPts val="0"/>
                        </a:spcAft>
                        <a:tabLst>
                          <a:tab pos="1647825" algn="l"/>
                        </a:tabLst>
                      </a:pPr>
                      <a:r>
                        <a:rPr lang="en-US" sz="1600" kern="100"/>
                        <a:t>10</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190</a:t>
                      </a:r>
                    </a:p>
                    <a:p>
                      <a:pPr>
                        <a:lnSpc>
                          <a:spcPct val="115000"/>
                        </a:lnSpc>
                        <a:spcAft>
                          <a:spcPts val="0"/>
                        </a:spcAft>
                        <a:tabLst>
                          <a:tab pos="1647825" algn="l"/>
                        </a:tabLst>
                      </a:pPr>
                      <a:r>
                        <a:rPr lang="en-US" sz="1600" kern="100"/>
                        <a:t>10</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0.392</a:t>
                      </a:r>
                      <a:endParaRPr lang="en-US" sz="1600" kern="100">
                        <a:latin typeface="+mn-lt"/>
                        <a:ea typeface="Calibri"/>
                        <a:cs typeface="Arial"/>
                      </a:endParaRPr>
                    </a:p>
                  </a:txBody>
                  <a:tcPr marL="60549" marR="60549" marT="0" marB="0" anchor="ctr"/>
                </a:tc>
              </a:tr>
              <a:tr h="1607355">
                <a:tc>
                  <a:txBody>
                    <a:bodyPr/>
                    <a:lstStyle/>
                    <a:p>
                      <a:pPr>
                        <a:lnSpc>
                          <a:spcPct val="115000"/>
                        </a:lnSpc>
                        <a:spcAft>
                          <a:spcPts val="0"/>
                        </a:spcAft>
                        <a:tabLst>
                          <a:tab pos="1647825" algn="l"/>
                        </a:tabLst>
                      </a:pPr>
                      <a:r>
                        <a:rPr lang="en-US" sz="1600" kern="100"/>
                        <a:t>Have you done an MRI scan before ?</a:t>
                      </a:r>
                      <a:endParaRPr lang="en-US" sz="1600" kern="100">
                        <a:latin typeface="+mn-lt"/>
                        <a:ea typeface="Calibri"/>
                        <a:cs typeface="Arial"/>
                      </a:endParaRPr>
                    </a:p>
                  </a:txBody>
                  <a:tcPr marL="60549" marR="60549" marT="0" marB="0" anchor="ctr"/>
                </a:tc>
                <a:tc>
                  <a:txBody>
                    <a:bodyPr/>
                    <a:lstStyle/>
                    <a:p>
                      <a:pPr>
                        <a:lnSpc>
                          <a:spcPct val="115000"/>
                        </a:lnSpc>
                        <a:spcAft>
                          <a:spcPts val="0"/>
                        </a:spcAft>
                      </a:pPr>
                      <a:r>
                        <a:rPr lang="en-US" sz="1600" kern="100"/>
                        <a:t>No</a:t>
                      </a:r>
                    </a:p>
                    <a:p>
                      <a:pPr>
                        <a:lnSpc>
                          <a:spcPct val="115000"/>
                        </a:lnSpc>
                        <a:spcAft>
                          <a:spcPts val="0"/>
                        </a:spcAft>
                      </a:pPr>
                      <a:r>
                        <a:rPr lang="en-US" sz="1600" kern="100"/>
                        <a:t>Yes</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7</a:t>
                      </a:r>
                    </a:p>
                    <a:p>
                      <a:pPr>
                        <a:lnSpc>
                          <a:spcPct val="115000"/>
                        </a:lnSpc>
                        <a:spcAft>
                          <a:spcPts val="0"/>
                        </a:spcAft>
                        <a:tabLst>
                          <a:tab pos="1647825" algn="l"/>
                        </a:tabLst>
                      </a:pPr>
                      <a:r>
                        <a:rPr lang="en-US" sz="1600" kern="100"/>
                        <a:t>6</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92</a:t>
                      </a:r>
                    </a:p>
                    <a:p>
                      <a:pPr>
                        <a:lnSpc>
                          <a:spcPct val="115000"/>
                        </a:lnSpc>
                        <a:spcAft>
                          <a:spcPts val="0"/>
                        </a:spcAft>
                        <a:tabLst>
                          <a:tab pos="1647825" algn="l"/>
                        </a:tabLst>
                      </a:pPr>
                      <a:r>
                        <a:rPr lang="en-US" sz="1600" kern="100"/>
                        <a:t>95</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99</a:t>
                      </a:r>
                    </a:p>
                    <a:p>
                      <a:pPr>
                        <a:lnSpc>
                          <a:spcPct val="115000"/>
                        </a:lnSpc>
                        <a:spcAft>
                          <a:spcPts val="0"/>
                        </a:spcAft>
                        <a:tabLst>
                          <a:tab pos="1647825" algn="l"/>
                        </a:tabLst>
                      </a:pPr>
                      <a:r>
                        <a:rPr lang="en-US" sz="1600" kern="100"/>
                        <a:t>101</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0.746</a:t>
                      </a:r>
                      <a:endParaRPr lang="en-US" sz="1600" kern="100">
                        <a:latin typeface="+mn-lt"/>
                        <a:ea typeface="Calibri"/>
                        <a:cs typeface="Arial"/>
                      </a:endParaRPr>
                    </a:p>
                  </a:txBody>
                  <a:tcPr marL="60549" marR="60549" marT="0" marB="0" anchor="ctr"/>
                </a:tc>
              </a:tr>
              <a:tr h="1607355">
                <a:tc>
                  <a:txBody>
                    <a:bodyPr/>
                    <a:lstStyle/>
                    <a:p>
                      <a:pPr>
                        <a:lnSpc>
                          <a:spcPct val="115000"/>
                        </a:lnSpc>
                        <a:spcAft>
                          <a:spcPts val="0"/>
                        </a:spcAft>
                        <a:tabLst>
                          <a:tab pos="1647825" algn="l"/>
                        </a:tabLst>
                      </a:pPr>
                      <a:r>
                        <a:rPr lang="en-US" sz="1600" kern="100"/>
                        <a:t>Have you read or heard about the MRI safety procedures ?</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No</a:t>
                      </a:r>
                    </a:p>
                    <a:p>
                      <a:pPr>
                        <a:lnSpc>
                          <a:spcPct val="115000"/>
                        </a:lnSpc>
                        <a:spcAft>
                          <a:spcPts val="0"/>
                        </a:spcAft>
                        <a:tabLst>
                          <a:tab pos="1647825" algn="l"/>
                        </a:tabLst>
                      </a:pPr>
                      <a:r>
                        <a:rPr lang="en-US" sz="1600" kern="100"/>
                        <a:t>Yes</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5</a:t>
                      </a:r>
                    </a:p>
                    <a:p>
                      <a:pPr>
                        <a:lnSpc>
                          <a:spcPct val="115000"/>
                        </a:lnSpc>
                        <a:spcAft>
                          <a:spcPts val="0"/>
                        </a:spcAft>
                        <a:tabLst>
                          <a:tab pos="1647825" algn="l"/>
                        </a:tabLst>
                      </a:pPr>
                      <a:r>
                        <a:rPr lang="en-US" sz="1600" kern="100"/>
                        <a:t>8</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46</a:t>
                      </a:r>
                    </a:p>
                    <a:p>
                      <a:pPr>
                        <a:lnSpc>
                          <a:spcPct val="115000"/>
                        </a:lnSpc>
                        <a:spcAft>
                          <a:spcPts val="0"/>
                        </a:spcAft>
                        <a:tabLst>
                          <a:tab pos="1647825" algn="l"/>
                        </a:tabLst>
                      </a:pPr>
                      <a:r>
                        <a:rPr lang="en-US" sz="1600" kern="100"/>
                        <a:t>141</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51</a:t>
                      </a:r>
                    </a:p>
                    <a:p>
                      <a:pPr>
                        <a:lnSpc>
                          <a:spcPct val="115000"/>
                        </a:lnSpc>
                        <a:spcAft>
                          <a:spcPts val="0"/>
                        </a:spcAft>
                        <a:tabLst>
                          <a:tab pos="1647825" algn="l"/>
                        </a:tabLst>
                      </a:pPr>
                      <a:r>
                        <a:rPr lang="en-US" sz="1600" kern="100"/>
                        <a:t>149</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dirty="0"/>
                        <a:t>0.267</a:t>
                      </a:r>
                      <a:endParaRPr lang="en-US" sz="1600" kern="100" dirty="0">
                        <a:latin typeface="+mn-lt"/>
                        <a:ea typeface="Calibri"/>
                        <a:cs typeface="Arial"/>
                      </a:endParaRPr>
                    </a:p>
                  </a:txBody>
                  <a:tcPr marL="60549" marR="60549" marT="0" marB="0" anchor="ct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smtClean="0"/>
              <a:t>Table 5 </a:t>
            </a:r>
            <a:r>
              <a:rPr lang="en-US" dirty="0" smtClean="0"/>
              <a:t>Association between Gender &amp; Questions</a:t>
            </a:r>
            <a:endParaRPr lang="en-US" dirty="0"/>
          </a:p>
        </p:txBody>
      </p:sp>
      <p:sp>
        <p:nvSpPr>
          <p:cNvPr id="3" name="عنصر نائب لرقم الشريحة 2"/>
          <p:cNvSpPr>
            <a:spLocks noGrp="1"/>
          </p:cNvSpPr>
          <p:nvPr>
            <p:ph type="sldNum" sz="quarter" idx="11"/>
          </p:nvPr>
        </p:nvSpPr>
        <p:spPr/>
        <p:txBody>
          <a:bodyPr/>
          <a:lstStyle/>
          <a:p>
            <a:fld id="{0B34F065-1154-456A-91E3-76DE8E75E17B}" type="slidenum">
              <a:rPr lang="ar-SA" smtClean="0"/>
              <a:pPr/>
              <a:t>21</a:t>
            </a:fld>
            <a:endParaRPr lang="ar-SA"/>
          </a:p>
        </p:txBody>
      </p:sp>
      <p:graphicFrame>
        <p:nvGraphicFramePr>
          <p:cNvPr id="4" name="جدول 3"/>
          <p:cNvGraphicFramePr>
            <a:graphicFrameLocks noGrp="1"/>
          </p:cNvGraphicFramePr>
          <p:nvPr/>
        </p:nvGraphicFramePr>
        <p:xfrm>
          <a:off x="238092" y="1500174"/>
          <a:ext cx="8643997" cy="5289186"/>
        </p:xfrm>
        <a:graphic>
          <a:graphicData uri="http://schemas.openxmlformats.org/drawingml/2006/table">
            <a:tbl>
              <a:tblPr firstRow="1" bandRow="1">
                <a:tableStyleId>{5C22544A-7EE6-4342-B048-85BDC9FD1C3A}</a:tableStyleId>
              </a:tblPr>
              <a:tblGrid>
                <a:gridCol w="2347709"/>
                <a:gridCol w="1203244"/>
                <a:gridCol w="1206702"/>
                <a:gridCol w="1448734"/>
                <a:gridCol w="1097788"/>
                <a:gridCol w="1339820"/>
              </a:tblGrid>
              <a:tr h="1301422">
                <a:tc>
                  <a:txBody>
                    <a:bodyPr/>
                    <a:lstStyle/>
                    <a:p>
                      <a:pPr>
                        <a:lnSpc>
                          <a:spcPct val="115000"/>
                        </a:lnSpc>
                        <a:spcAft>
                          <a:spcPts val="0"/>
                        </a:spcAft>
                        <a:tabLst>
                          <a:tab pos="1647825" algn="l"/>
                        </a:tabLst>
                      </a:pPr>
                      <a:r>
                        <a:rPr lang="en-US" sz="1600" kern="100" dirty="0"/>
                        <a:t>                                 Gender </a:t>
                      </a:r>
                    </a:p>
                    <a:p>
                      <a:pPr>
                        <a:lnSpc>
                          <a:spcPct val="115000"/>
                        </a:lnSpc>
                        <a:spcAft>
                          <a:spcPts val="0"/>
                        </a:spcAft>
                        <a:tabLst>
                          <a:tab pos="1647825" algn="l"/>
                        </a:tabLst>
                      </a:pPr>
                      <a:r>
                        <a:rPr lang="en-US" sz="1600" kern="100" dirty="0"/>
                        <a:t>Question </a:t>
                      </a:r>
                      <a:endParaRPr lang="en-US" sz="1600" kern="100" dirty="0">
                        <a:latin typeface="+mn-lt"/>
                        <a:ea typeface="Calibri"/>
                        <a:cs typeface="Arial"/>
                      </a:endParaRPr>
                    </a:p>
                  </a:txBody>
                  <a:tcPr marL="60549" marR="60549" marT="0" marB="0" anchor="ctr"/>
                </a:tc>
                <a:tc>
                  <a:txBody>
                    <a:bodyPr/>
                    <a:lstStyle/>
                    <a:p>
                      <a:pPr>
                        <a:lnSpc>
                          <a:spcPct val="115000"/>
                        </a:lnSpc>
                        <a:spcAft>
                          <a:spcPts val="0"/>
                        </a:spcAft>
                        <a:tabLst>
                          <a:tab pos="1647825" algn="l"/>
                        </a:tabLst>
                      </a:pPr>
                      <a:endParaRPr lang="en-US" sz="1600" kern="100">
                        <a:latin typeface="+mn-lt"/>
                        <a:ea typeface="Calibri"/>
                        <a:cs typeface="Arial"/>
                      </a:endParaRPr>
                    </a:p>
                  </a:txBody>
                  <a:tcPr marL="60549" marR="60549" marT="0" marB="0" anchor="ctr"/>
                </a:tc>
                <a:tc>
                  <a:txBody>
                    <a:bodyPr/>
                    <a:lstStyle/>
                    <a:p>
                      <a:pPr>
                        <a:lnSpc>
                          <a:spcPct val="115000"/>
                        </a:lnSpc>
                        <a:spcAft>
                          <a:spcPts val="0"/>
                        </a:spcAft>
                      </a:pPr>
                      <a:r>
                        <a:rPr lang="en-US" sz="1600" kern="100" dirty="0"/>
                        <a:t>Male</a:t>
                      </a:r>
                    </a:p>
                    <a:p>
                      <a:pPr>
                        <a:lnSpc>
                          <a:spcPct val="115000"/>
                        </a:lnSpc>
                        <a:spcAft>
                          <a:spcPts val="0"/>
                        </a:spcAft>
                        <a:tabLst>
                          <a:tab pos="1647825" algn="l"/>
                        </a:tabLst>
                      </a:pPr>
                      <a:r>
                        <a:rPr lang="en-US" sz="1600" kern="100" dirty="0"/>
                        <a:t>(103)</a:t>
                      </a:r>
                      <a:endParaRPr lang="en-US" sz="1600" kern="100" dirty="0">
                        <a:latin typeface="+mn-lt"/>
                        <a:ea typeface="Calibri"/>
                        <a:cs typeface="Arial"/>
                      </a:endParaRPr>
                    </a:p>
                  </a:txBody>
                  <a:tcPr marL="60549" marR="60549" marT="0" marB="0" anchor="ctr"/>
                </a:tc>
                <a:tc>
                  <a:txBody>
                    <a:bodyPr/>
                    <a:lstStyle/>
                    <a:p>
                      <a:pPr>
                        <a:lnSpc>
                          <a:spcPct val="115000"/>
                        </a:lnSpc>
                        <a:spcAft>
                          <a:spcPts val="0"/>
                        </a:spcAft>
                      </a:pPr>
                      <a:r>
                        <a:rPr lang="en-US" sz="1600" kern="100"/>
                        <a:t>Female</a:t>
                      </a:r>
                    </a:p>
                    <a:p>
                      <a:pPr>
                        <a:lnSpc>
                          <a:spcPct val="115000"/>
                        </a:lnSpc>
                        <a:spcAft>
                          <a:spcPts val="0"/>
                        </a:spcAft>
                        <a:tabLst>
                          <a:tab pos="1647825" algn="l"/>
                        </a:tabLst>
                      </a:pPr>
                      <a:r>
                        <a:rPr lang="en-US" sz="1600" kern="100"/>
                        <a:t>(97)</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Total </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endParaRPr lang="en-US" sz="1600" kern="100"/>
                    </a:p>
                    <a:p>
                      <a:pPr>
                        <a:lnSpc>
                          <a:spcPct val="115000"/>
                        </a:lnSpc>
                        <a:spcAft>
                          <a:spcPts val="0"/>
                        </a:spcAft>
                      </a:pPr>
                      <a:r>
                        <a:rPr lang="en-US" sz="1600" kern="100"/>
                        <a:t>P_ Value </a:t>
                      </a:r>
                      <a:endParaRPr lang="en-US" sz="1600" kern="100">
                        <a:latin typeface="+mn-lt"/>
                        <a:ea typeface="Calibri"/>
                        <a:cs typeface="Arial"/>
                      </a:endParaRPr>
                    </a:p>
                  </a:txBody>
                  <a:tcPr marL="60549" marR="60549" marT="0" marB="0" anchor="ctr"/>
                </a:tc>
              </a:tr>
              <a:tr h="1152634">
                <a:tc>
                  <a:txBody>
                    <a:bodyPr/>
                    <a:lstStyle/>
                    <a:p>
                      <a:pPr>
                        <a:lnSpc>
                          <a:spcPct val="115000"/>
                        </a:lnSpc>
                        <a:spcAft>
                          <a:spcPts val="0"/>
                        </a:spcAft>
                        <a:tabLst>
                          <a:tab pos="1647825" algn="l"/>
                        </a:tabLst>
                      </a:pPr>
                      <a:r>
                        <a:rPr lang="en-US" sz="1600" kern="100"/>
                        <a:t>Do you know preparation guidelines before MRI scan ?</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No</a:t>
                      </a:r>
                    </a:p>
                    <a:p>
                      <a:pPr>
                        <a:lnSpc>
                          <a:spcPct val="115000"/>
                        </a:lnSpc>
                        <a:spcAft>
                          <a:spcPts val="0"/>
                        </a:spcAft>
                        <a:tabLst>
                          <a:tab pos="1647825" algn="l"/>
                        </a:tabLst>
                      </a:pPr>
                      <a:r>
                        <a:rPr lang="en-US" sz="1600" kern="100"/>
                        <a:t>Yes</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38</a:t>
                      </a:r>
                    </a:p>
                    <a:p>
                      <a:pPr>
                        <a:lnSpc>
                          <a:spcPct val="115000"/>
                        </a:lnSpc>
                        <a:spcAft>
                          <a:spcPts val="0"/>
                        </a:spcAft>
                        <a:tabLst>
                          <a:tab pos="1647825" algn="l"/>
                        </a:tabLst>
                      </a:pPr>
                      <a:r>
                        <a:rPr lang="en-US" sz="1600" kern="100"/>
                        <a:t>65</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25</a:t>
                      </a:r>
                    </a:p>
                    <a:p>
                      <a:pPr>
                        <a:lnSpc>
                          <a:spcPct val="115000"/>
                        </a:lnSpc>
                        <a:spcAft>
                          <a:spcPts val="0"/>
                        </a:spcAft>
                        <a:tabLst>
                          <a:tab pos="1647825" algn="l"/>
                        </a:tabLst>
                      </a:pPr>
                      <a:r>
                        <a:rPr lang="en-US" sz="1600" kern="100"/>
                        <a:t>72</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63</a:t>
                      </a:r>
                    </a:p>
                    <a:p>
                      <a:pPr>
                        <a:lnSpc>
                          <a:spcPct val="115000"/>
                        </a:lnSpc>
                        <a:spcAft>
                          <a:spcPts val="0"/>
                        </a:spcAft>
                        <a:tabLst>
                          <a:tab pos="1647825" algn="l"/>
                        </a:tabLst>
                      </a:pPr>
                      <a:r>
                        <a:rPr lang="en-US" sz="1600" kern="100"/>
                        <a:t>137</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0.091</a:t>
                      </a:r>
                      <a:endParaRPr lang="en-US" sz="1600" kern="100">
                        <a:latin typeface="+mn-lt"/>
                        <a:ea typeface="Calibri"/>
                        <a:cs typeface="Arial"/>
                      </a:endParaRPr>
                    </a:p>
                  </a:txBody>
                  <a:tcPr marL="60549" marR="60549" marT="0" marB="0" anchor="ctr"/>
                </a:tc>
              </a:tr>
              <a:tr h="768423">
                <a:tc>
                  <a:txBody>
                    <a:bodyPr/>
                    <a:lstStyle/>
                    <a:p>
                      <a:pPr>
                        <a:lnSpc>
                          <a:spcPct val="115000"/>
                        </a:lnSpc>
                        <a:spcAft>
                          <a:spcPts val="0"/>
                        </a:spcAft>
                        <a:tabLst>
                          <a:tab pos="1647825" algn="l"/>
                        </a:tabLst>
                      </a:pPr>
                      <a:r>
                        <a:rPr lang="en-US" sz="1600" kern="100"/>
                        <a:t>Are you aware of the types of radiation used in MRI ?</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No</a:t>
                      </a:r>
                    </a:p>
                    <a:p>
                      <a:pPr>
                        <a:lnSpc>
                          <a:spcPct val="115000"/>
                        </a:lnSpc>
                        <a:spcAft>
                          <a:spcPts val="0"/>
                        </a:spcAft>
                        <a:tabLst>
                          <a:tab pos="1647825" algn="l"/>
                        </a:tabLst>
                      </a:pPr>
                      <a:r>
                        <a:rPr lang="en-US" sz="1600" kern="100"/>
                        <a:t>Yes</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53</a:t>
                      </a:r>
                    </a:p>
                    <a:p>
                      <a:pPr>
                        <a:lnSpc>
                          <a:spcPct val="115000"/>
                        </a:lnSpc>
                        <a:spcAft>
                          <a:spcPts val="0"/>
                        </a:spcAft>
                        <a:tabLst>
                          <a:tab pos="1647825" algn="l"/>
                        </a:tabLst>
                      </a:pPr>
                      <a:r>
                        <a:rPr lang="en-US" sz="1600" kern="100"/>
                        <a:t>30</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57</a:t>
                      </a:r>
                    </a:p>
                    <a:p>
                      <a:pPr>
                        <a:lnSpc>
                          <a:spcPct val="115000"/>
                        </a:lnSpc>
                        <a:spcAft>
                          <a:spcPts val="0"/>
                        </a:spcAft>
                        <a:tabLst>
                          <a:tab pos="1647825" algn="l"/>
                        </a:tabLst>
                      </a:pPr>
                      <a:r>
                        <a:rPr lang="en-US" sz="1600" kern="100"/>
                        <a:t>40</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110</a:t>
                      </a:r>
                    </a:p>
                    <a:p>
                      <a:pPr>
                        <a:lnSpc>
                          <a:spcPct val="115000"/>
                        </a:lnSpc>
                        <a:spcAft>
                          <a:spcPts val="0"/>
                        </a:spcAft>
                        <a:tabLst>
                          <a:tab pos="1647825" algn="l"/>
                        </a:tabLst>
                      </a:pPr>
                      <a:r>
                        <a:rPr lang="en-US" sz="1600" kern="100"/>
                        <a:t>90</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0.299</a:t>
                      </a:r>
                      <a:endParaRPr lang="en-US" sz="1600" kern="100">
                        <a:latin typeface="+mn-lt"/>
                        <a:ea typeface="Calibri"/>
                        <a:cs typeface="Arial"/>
                      </a:endParaRPr>
                    </a:p>
                  </a:txBody>
                  <a:tcPr marL="60549" marR="60549" marT="0" marB="0" anchor="ctr"/>
                </a:tc>
              </a:tr>
              <a:tr h="768423">
                <a:tc>
                  <a:txBody>
                    <a:bodyPr/>
                    <a:lstStyle/>
                    <a:p>
                      <a:pPr>
                        <a:lnSpc>
                          <a:spcPct val="115000"/>
                        </a:lnSpc>
                        <a:spcAft>
                          <a:spcPts val="0"/>
                        </a:spcAft>
                        <a:tabLst>
                          <a:tab pos="1647825" algn="l"/>
                        </a:tabLst>
                      </a:pPr>
                      <a:r>
                        <a:rPr lang="en-US" sz="1600" kern="100"/>
                        <a:t>Do you know there is noise produced by MRI scanner ?</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No</a:t>
                      </a:r>
                    </a:p>
                    <a:p>
                      <a:pPr>
                        <a:lnSpc>
                          <a:spcPct val="115000"/>
                        </a:lnSpc>
                        <a:spcAft>
                          <a:spcPts val="0"/>
                        </a:spcAft>
                        <a:tabLst>
                          <a:tab pos="1647825" algn="l"/>
                        </a:tabLst>
                      </a:pPr>
                      <a:r>
                        <a:rPr lang="en-US" sz="1600" kern="100"/>
                        <a:t>Yes</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15</a:t>
                      </a:r>
                    </a:p>
                    <a:p>
                      <a:pPr>
                        <a:lnSpc>
                          <a:spcPct val="115000"/>
                        </a:lnSpc>
                        <a:spcAft>
                          <a:spcPts val="0"/>
                        </a:spcAft>
                        <a:tabLst>
                          <a:tab pos="1647825" algn="l"/>
                        </a:tabLst>
                      </a:pPr>
                      <a:r>
                        <a:rPr lang="en-US" sz="1600" kern="100"/>
                        <a:t>88</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17</a:t>
                      </a:r>
                    </a:p>
                    <a:p>
                      <a:pPr>
                        <a:lnSpc>
                          <a:spcPct val="115000"/>
                        </a:lnSpc>
                        <a:spcAft>
                          <a:spcPts val="0"/>
                        </a:spcAft>
                        <a:tabLst>
                          <a:tab pos="1647825" algn="l"/>
                        </a:tabLst>
                      </a:pPr>
                      <a:r>
                        <a:rPr lang="en-US" sz="1600" kern="100"/>
                        <a:t>80</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32</a:t>
                      </a:r>
                    </a:p>
                    <a:p>
                      <a:pPr>
                        <a:lnSpc>
                          <a:spcPct val="115000"/>
                        </a:lnSpc>
                        <a:spcAft>
                          <a:spcPts val="0"/>
                        </a:spcAft>
                        <a:tabLst>
                          <a:tab pos="1647825" algn="l"/>
                        </a:tabLst>
                      </a:pPr>
                      <a:r>
                        <a:rPr lang="en-US" sz="1600" kern="100"/>
                        <a:t>168</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0.568</a:t>
                      </a:r>
                      <a:endParaRPr lang="en-US" sz="1600" kern="100">
                        <a:latin typeface="+mn-lt"/>
                        <a:ea typeface="Calibri"/>
                        <a:cs typeface="Arial"/>
                      </a:endParaRPr>
                    </a:p>
                  </a:txBody>
                  <a:tcPr marL="60549" marR="60549" marT="0" marB="0" anchor="ctr"/>
                </a:tc>
              </a:tr>
              <a:tr h="1152634">
                <a:tc>
                  <a:txBody>
                    <a:bodyPr/>
                    <a:lstStyle/>
                    <a:p>
                      <a:pPr>
                        <a:lnSpc>
                          <a:spcPct val="115000"/>
                        </a:lnSpc>
                        <a:spcAft>
                          <a:spcPts val="0"/>
                        </a:spcAft>
                        <a:tabLst>
                          <a:tab pos="1647825" algn="l"/>
                        </a:tabLst>
                      </a:pPr>
                      <a:r>
                        <a:rPr lang="en-US" sz="1600" kern="100"/>
                        <a:t>Do you think the MRI scanner is on if there are no patients ?</a:t>
                      </a:r>
                      <a:endParaRPr lang="en-US" sz="1600" kern="100">
                        <a:latin typeface="+mn-lt"/>
                        <a:ea typeface="Calibri"/>
                        <a:cs typeface="Arial"/>
                      </a:endParaRPr>
                    </a:p>
                  </a:txBody>
                  <a:tcPr marL="60549" marR="60549" marT="0" marB="0" anchor="ctr"/>
                </a:tc>
                <a:tc>
                  <a:txBody>
                    <a:bodyPr/>
                    <a:lstStyle/>
                    <a:p>
                      <a:pPr>
                        <a:lnSpc>
                          <a:spcPct val="115000"/>
                        </a:lnSpc>
                        <a:spcAft>
                          <a:spcPts val="0"/>
                        </a:spcAft>
                      </a:pPr>
                      <a:r>
                        <a:rPr lang="en-US" sz="1600" kern="100"/>
                        <a:t>No</a:t>
                      </a:r>
                    </a:p>
                    <a:p>
                      <a:pPr>
                        <a:lnSpc>
                          <a:spcPct val="115000"/>
                        </a:lnSpc>
                        <a:spcAft>
                          <a:spcPts val="0"/>
                        </a:spcAft>
                      </a:pPr>
                      <a:r>
                        <a:rPr lang="en-US" sz="1600" kern="100"/>
                        <a:t>Yes</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dirty="0"/>
                        <a:t>98</a:t>
                      </a:r>
                    </a:p>
                    <a:p>
                      <a:pPr>
                        <a:lnSpc>
                          <a:spcPct val="115000"/>
                        </a:lnSpc>
                        <a:spcAft>
                          <a:spcPts val="0"/>
                        </a:spcAft>
                        <a:tabLst>
                          <a:tab pos="1647825" algn="l"/>
                        </a:tabLst>
                      </a:pPr>
                      <a:r>
                        <a:rPr lang="en-US" sz="1600" kern="100" dirty="0"/>
                        <a:t>5</a:t>
                      </a:r>
                      <a:endParaRPr lang="en-US" sz="1600" kern="100" dirty="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89</a:t>
                      </a:r>
                    </a:p>
                    <a:p>
                      <a:pPr>
                        <a:lnSpc>
                          <a:spcPct val="115000"/>
                        </a:lnSpc>
                        <a:spcAft>
                          <a:spcPts val="0"/>
                        </a:spcAft>
                        <a:tabLst>
                          <a:tab pos="1647825" algn="l"/>
                        </a:tabLst>
                      </a:pPr>
                      <a:r>
                        <a:rPr lang="en-US" sz="1600" kern="100"/>
                        <a:t>8</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187</a:t>
                      </a:r>
                    </a:p>
                    <a:p>
                      <a:pPr>
                        <a:lnSpc>
                          <a:spcPct val="115000"/>
                        </a:lnSpc>
                        <a:spcAft>
                          <a:spcPts val="0"/>
                        </a:spcAft>
                        <a:tabLst>
                          <a:tab pos="1647825" algn="l"/>
                        </a:tabLst>
                      </a:pPr>
                      <a:r>
                        <a:rPr lang="en-US" sz="1600" kern="100"/>
                        <a:t>13</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dirty="0"/>
                        <a:t>0.331</a:t>
                      </a:r>
                      <a:endParaRPr lang="en-US" sz="1600" kern="100" dirty="0">
                        <a:latin typeface="+mn-lt"/>
                        <a:ea typeface="Calibri"/>
                        <a:cs typeface="Arial"/>
                      </a:endParaRPr>
                    </a:p>
                  </a:txBody>
                  <a:tcPr marL="60549" marR="60549" marT="0" marB="0" anchor="ct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رقم الشريحة 2"/>
          <p:cNvSpPr>
            <a:spLocks noGrp="1"/>
          </p:cNvSpPr>
          <p:nvPr>
            <p:ph type="sldNum" sz="quarter" idx="11"/>
          </p:nvPr>
        </p:nvSpPr>
        <p:spPr/>
        <p:txBody>
          <a:bodyPr/>
          <a:lstStyle/>
          <a:p>
            <a:fld id="{0B34F065-1154-456A-91E3-76DE8E75E17B}" type="slidenum">
              <a:rPr lang="ar-SA" smtClean="0"/>
              <a:pPr/>
              <a:t>22</a:t>
            </a:fld>
            <a:endParaRPr lang="ar-SA"/>
          </a:p>
        </p:txBody>
      </p:sp>
      <p:graphicFrame>
        <p:nvGraphicFramePr>
          <p:cNvPr id="4" name="جدول 3"/>
          <p:cNvGraphicFramePr>
            <a:graphicFrameLocks noGrp="1"/>
          </p:cNvGraphicFramePr>
          <p:nvPr/>
        </p:nvGraphicFramePr>
        <p:xfrm>
          <a:off x="238093" y="214289"/>
          <a:ext cx="8643996" cy="6429422"/>
        </p:xfrm>
        <a:graphic>
          <a:graphicData uri="http://schemas.openxmlformats.org/drawingml/2006/table">
            <a:tbl>
              <a:tblPr bandRow="1">
                <a:tableStyleId>{5C22544A-7EE6-4342-B048-85BDC9FD1C3A}</a:tableStyleId>
              </a:tblPr>
              <a:tblGrid>
                <a:gridCol w="2347709"/>
                <a:gridCol w="1203244"/>
                <a:gridCol w="1206702"/>
                <a:gridCol w="1448733"/>
                <a:gridCol w="1097788"/>
                <a:gridCol w="1339820"/>
              </a:tblGrid>
              <a:tr h="1607356">
                <a:tc>
                  <a:txBody>
                    <a:bodyPr/>
                    <a:lstStyle/>
                    <a:p>
                      <a:pPr>
                        <a:lnSpc>
                          <a:spcPct val="115000"/>
                        </a:lnSpc>
                        <a:spcAft>
                          <a:spcPts val="0"/>
                        </a:spcAft>
                        <a:tabLst>
                          <a:tab pos="1647825" algn="l"/>
                        </a:tabLst>
                      </a:pPr>
                      <a:r>
                        <a:rPr lang="en-US" sz="1600" kern="100" dirty="0"/>
                        <a:t>Do you know there is a contrast agent used in some cases ?</a:t>
                      </a:r>
                      <a:endParaRPr lang="en-US" sz="1600" kern="100" dirty="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No</a:t>
                      </a:r>
                    </a:p>
                    <a:p>
                      <a:pPr>
                        <a:lnSpc>
                          <a:spcPct val="115000"/>
                        </a:lnSpc>
                        <a:spcAft>
                          <a:spcPts val="0"/>
                        </a:spcAft>
                        <a:tabLst>
                          <a:tab pos="1647825" algn="l"/>
                        </a:tabLst>
                      </a:pPr>
                      <a:r>
                        <a:rPr lang="en-US" sz="1600" kern="100"/>
                        <a:t>Yes</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62</a:t>
                      </a:r>
                    </a:p>
                    <a:p>
                      <a:pPr>
                        <a:lnSpc>
                          <a:spcPct val="115000"/>
                        </a:lnSpc>
                        <a:spcAft>
                          <a:spcPts val="0"/>
                        </a:spcAft>
                        <a:tabLst>
                          <a:tab pos="1647825" algn="l"/>
                        </a:tabLst>
                      </a:pPr>
                      <a:r>
                        <a:rPr lang="en-US" sz="1600" kern="100"/>
                        <a:t>40</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50</a:t>
                      </a:r>
                    </a:p>
                    <a:p>
                      <a:pPr>
                        <a:lnSpc>
                          <a:spcPct val="115000"/>
                        </a:lnSpc>
                        <a:spcAft>
                          <a:spcPts val="0"/>
                        </a:spcAft>
                        <a:tabLst>
                          <a:tab pos="1647825" algn="l"/>
                        </a:tabLst>
                      </a:pPr>
                      <a:r>
                        <a:rPr lang="en-US" sz="1600" kern="100"/>
                        <a:t>47</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112</a:t>
                      </a:r>
                    </a:p>
                    <a:p>
                      <a:pPr>
                        <a:lnSpc>
                          <a:spcPct val="115000"/>
                        </a:lnSpc>
                        <a:spcAft>
                          <a:spcPts val="0"/>
                        </a:spcAft>
                        <a:tabLst>
                          <a:tab pos="1647825" algn="l"/>
                        </a:tabLst>
                      </a:pPr>
                      <a:r>
                        <a:rPr lang="en-US" sz="1600" kern="100"/>
                        <a:t>88</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0.218</a:t>
                      </a:r>
                      <a:endParaRPr lang="en-US" sz="1600" kern="100">
                        <a:latin typeface="+mn-lt"/>
                        <a:ea typeface="Calibri"/>
                        <a:cs typeface="Arial"/>
                      </a:endParaRPr>
                    </a:p>
                  </a:txBody>
                  <a:tcPr marL="60549" marR="60549" marT="0" marB="0" anchor="ctr"/>
                </a:tc>
              </a:tr>
              <a:tr h="1607356">
                <a:tc>
                  <a:txBody>
                    <a:bodyPr/>
                    <a:lstStyle/>
                    <a:p>
                      <a:pPr>
                        <a:lnSpc>
                          <a:spcPct val="115000"/>
                        </a:lnSpc>
                        <a:spcAft>
                          <a:spcPts val="0"/>
                        </a:spcAft>
                        <a:tabLst>
                          <a:tab pos="1647825" algn="l"/>
                        </a:tabLst>
                      </a:pPr>
                      <a:r>
                        <a:rPr lang="en-US" sz="1600" kern="100"/>
                        <a:t>Are you aware of the adverse effects of the contrast agent ?</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No</a:t>
                      </a:r>
                    </a:p>
                    <a:p>
                      <a:pPr>
                        <a:lnSpc>
                          <a:spcPct val="115000"/>
                        </a:lnSpc>
                        <a:spcAft>
                          <a:spcPts val="0"/>
                        </a:spcAft>
                        <a:tabLst>
                          <a:tab pos="1647825" algn="l"/>
                        </a:tabLst>
                      </a:pPr>
                      <a:r>
                        <a:rPr lang="en-US" sz="1600" kern="100"/>
                        <a:t>Yes</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89</a:t>
                      </a:r>
                    </a:p>
                    <a:p>
                      <a:pPr>
                        <a:lnSpc>
                          <a:spcPct val="115000"/>
                        </a:lnSpc>
                        <a:spcAft>
                          <a:spcPts val="0"/>
                        </a:spcAft>
                        <a:tabLst>
                          <a:tab pos="1647825" algn="l"/>
                        </a:tabLst>
                      </a:pPr>
                      <a:r>
                        <a:rPr lang="en-US" sz="1600" kern="100"/>
                        <a:t>14</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88</a:t>
                      </a:r>
                    </a:p>
                    <a:p>
                      <a:pPr>
                        <a:lnSpc>
                          <a:spcPct val="115000"/>
                        </a:lnSpc>
                        <a:spcAft>
                          <a:spcPts val="0"/>
                        </a:spcAft>
                        <a:tabLst>
                          <a:tab pos="1647825" algn="l"/>
                        </a:tabLst>
                      </a:pPr>
                      <a:r>
                        <a:rPr lang="en-US" sz="1600" kern="100"/>
                        <a:t>9</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177</a:t>
                      </a:r>
                    </a:p>
                    <a:p>
                      <a:pPr>
                        <a:lnSpc>
                          <a:spcPct val="115000"/>
                        </a:lnSpc>
                        <a:spcAft>
                          <a:spcPts val="0"/>
                        </a:spcAft>
                        <a:tabLst>
                          <a:tab pos="1647825" algn="l"/>
                        </a:tabLst>
                      </a:pPr>
                      <a:r>
                        <a:rPr lang="en-US" sz="1600" kern="100"/>
                        <a:t>23</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0.339</a:t>
                      </a:r>
                      <a:endParaRPr lang="en-US" sz="1600" kern="100">
                        <a:latin typeface="+mn-lt"/>
                        <a:ea typeface="Calibri"/>
                        <a:cs typeface="Arial"/>
                      </a:endParaRPr>
                    </a:p>
                  </a:txBody>
                  <a:tcPr marL="60549" marR="60549" marT="0" marB="0" anchor="ctr"/>
                </a:tc>
              </a:tr>
              <a:tr h="3214710">
                <a:tc>
                  <a:txBody>
                    <a:bodyPr/>
                    <a:lstStyle/>
                    <a:p>
                      <a:pPr>
                        <a:lnSpc>
                          <a:spcPct val="115000"/>
                        </a:lnSpc>
                        <a:spcAft>
                          <a:spcPts val="0"/>
                        </a:spcAft>
                        <a:tabLst>
                          <a:tab pos="1647825" algn="l"/>
                        </a:tabLst>
                      </a:pPr>
                      <a:r>
                        <a:rPr lang="en-US" sz="1600" kern="100"/>
                        <a:t>Do you know why patients undergo MRI with contrast agents must have their creatinine levels (glomerular filtration rate or GFR) checked ?</a:t>
                      </a:r>
                      <a:endParaRPr lang="en-US" sz="1600" kern="100">
                        <a:latin typeface="+mn-lt"/>
                        <a:ea typeface="Calibri"/>
                        <a:cs typeface="Arial"/>
                      </a:endParaRPr>
                    </a:p>
                  </a:txBody>
                  <a:tcPr marL="60549" marR="60549" marT="0" marB="0" anchor="ctr"/>
                </a:tc>
                <a:tc>
                  <a:txBody>
                    <a:bodyPr/>
                    <a:lstStyle/>
                    <a:p>
                      <a:pPr>
                        <a:lnSpc>
                          <a:spcPct val="115000"/>
                        </a:lnSpc>
                        <a:spcAft>
                          <a:spcPts val="0"/>
                        </a:spcAft>
                      </a:pPr>
                      <a:r>
                        <a:rPr lang="en-US" sz="1600" kern="100"/>
                        <a:t>No</a:t>
                      </a:r>
                    </a:p>
                    <a:p>
                      <a:pPr>
                        <a:lnSpc>
                          <a:spcPct val="115000"/>
                        </a:lnSpc>
                        <a:spcAft>
                          <a:spcPts val="0"/>
                        </a:spcAft>
                      </a:pPr>
                      <a:r>
                        <a:rPr lang="en-US" sz="1600" kern="100"/>
                        <a:t>Yes</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91</a:t>
                      </a:r>
                    </a:p>
                    <a:p>
                      <a:pPr>
                        <a:lnSpc>
                          <a:spcPct val="115000"/>
                        </a:lnSpc>
                        <a:spcAft>
                          <a:spcPts val="0"/>
                        </a:spcAft>
                        <a:tabLst>
                          <a:tab pos="1647825" algn="l"/>
                        </a:tabLst>
                      </a:pPr>
                      <a:r>
                        <a:rPr lang="en-US" sz="1600" kern="100"/>
                        <a:t>12</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75</a:t>
                      </a:r>
                    </a:p>
                    <a:p>
                      <a:pPr>
                        <a:lnSpc>
                          <a:spcPct val="115000"/>
                        </a:lnSpc>
                        <a:spcAft>
                          <a:spcPts val="0"/>
                        </a:spcAft>
                        <a:tabLst>
                          <a:tab pos="1647825" algn="l"/>
                        </a:tabLst>
                      </a:pPr>
                      <a:r>
                        <a:rPr lang="en-US" sz="1600" kern="100"/>
                        <a:t>22</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166</a:t>
                      </a:r>
                    </a:p>
                    <a:p>
                      <a:pPr>
                        <a:lnSpc>
                          <a:spcPct val="115000"/>
                        </a:lnSpc>
                        <a:spcAft>
                          <a:spcPts val="0"/>
                        </a:spcAft>
                        <a:tabLst>
                          <a:tab pos="1647825" algn="l"/>
                        </a:tabLst>
                      </a:pPr>
                      <a:r>
                        <a:rPr lang="en-US" sz="1600" kern="100"/>
                        <a:t>34</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dirty="0"/>
                        <a:t>0.038</a:t>
                      </a:r>
                      <a:r>
                        <a:rPr lang="en-US" sz="1600" kern="100" dirty="0" smtClean="0"/>
                        <a:t>**</a:t>
                      </a:r>
                      <a:endParaRPr lang="en-US" sz="1600" kern="100" dirty="0">
                        <a:latin typeface="+mn-lt"/>
                        <a:ea typeface="Calibri"/>
                        <a:cs typeface="Arial"/>
                      </a:endParaRPr>
                    </a:p>
                  </a:txBody>
                  <a:tcPr marL="60549" marR="60549" marT="0" marB="0" anchor="ct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رقم الشريحة 2"/>
          <p:cNvSpPr>
            <a:spLocks noGrp="1"/>
          </p:cNvSpPr>
          <p:nvPr>
            <p:ph type="sldNum" sz="quarter" idx="11"/>
          </p:nvPr>
        </p:nvSpPr>
        <p:spPr/>
        <p:txBody>
          <a:bodyPr/>
          <a:lstStyle/>
          <a:p>
            <a:fld id="{0B34F065-1154-456A-91E3-76DE8E75E17B}" type="slidenum">
              <a:rPr lang="ar-SA" smtClean="0"/>
              <a:pPr/>
              <a:t>23</a:t>
            </a:fld>
            <a:endParaRPr lang="ar-SA"/>
          </a:p>
        </p:txBody>
      </p:sp>
      <p:graphicFrame>
        <p:nvGraphicFramePr>
          <p:cNvPr id="4" name="جدول 3"/>
          <p:cNvGraphicFramePr>
            <a:graphicFrameLocks noGrp="1"/>
          </p:cNvGraphicFramePr>
          <p:nvPr/>
        </p:nvGraphicFramePr>
        <p:xfrm>
          <a:off x="238092" y="214290"/>
          <a:ext cx="8643998" cy="6429420"/>
        </p:xfrm>
        <a:graphic>
          <a:graphicData uri="http://schemas.openxmlformats.org/drawingml/2006/table">
            <a:tbl>
              <a:tblPr bandRow="1">
                <a:tableStyleId>{5C22544A-7EE6-4342-B048-85BDC9FD1C3A}</a:tableStyleId>
              </a:tblPr>
              <a:tblGrid>
                <a:gridCol w="2347710"/>
                <a:gridCol w="1203245"/>
                <a:gridCol w="1206702"/>
                <a:gridCol w="1448733"/>
                <a:gridCol w="1097788"/>
                <a:gridCol w="1339820"/>
              </a:tblGrid>
              <a:tr h="1285884">
                <a:tc>
                  <a:txBody>
                    <a:bodyPr/>
                    <a:lstStyle/>
                    <a:p>
                      <a:pPr>
                        <a:lnSpc>
                          <a:spcPct val="115000"/>
                        </a:lnSpc>
                        <a:spcAft>
                          <a:spcPts val="0"/>
                        </a:spcAft>
                        <a:tabLst>
                          <a:tab pos="1647825" algn="l"/>
                        </a:tabLst>
                      </a:pPr>
                      <a:r>
                        <a:rPr lang="en-US" sz="1600" kern="100"/>
                        <a:t>Can a pregnant woman be scanned b MRI ?</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No</a:t>
                      </a:r>
                    </a:p>
                    <a:p>
                      <a:pPr>
                        <a:lnSpc>
                          <a:spcPct val="115000"/>
                        </a:lnSpc>
                        <a:spcAft>
                          <a:spcPts val="0"/>
                        </a:spcAft>
                        <a:tabLst>
                          <a:tab pos="1647825" algn="l"/>
                        </a:tabLst>
                      </a:pPr>
                      <a:r>
                        <a:rPr lang="en-US" sz="1600" kern="100"/>
                        <a:t>Yes</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99</a:t>
                      </a:r>
                    </a:p>
                    <a:p>
                      <a:pPr>
                        <a:lnSpc>
                          <a:spcPct val="115000"/>
                        </a:lnSpc>
                        <a:spcAft>
                          <a:spcPts val="0"/>
                        </a:spcAft>
                        <a:tabLst>
                          <a:tab pos="1647825" algn="l"/>
                        </a:tabLst>
                      </a:pPr>
                      <a:r>
                        <a:rPr lang="en-US" sz="1600" kern="100"/>
                        <a:t>4</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94</a:t>
                      </a:r>
                    </a:p>
                    <a:p>
                      <a:pPr>
                        <a:lnSpc>
                          <a:spcPct val="115000"/>
                        </a:lnSpc>
                        <a:spcAft>
                          <a:spcPts val="0"/>
                        </a:spcAft>
                        <a:tabLst>
                          <a:tab pos="1647825" algn="l"/>
                        </a:tabLst>
                      </a:pPr>
                      <a:r>
                        <a:rPr lang="en-US" sz="1600" kern="100"/>
                        <a:t>3</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193</a:t>
                      </a:r>
                    </a:p>
                    <a:p>
                      <a:pPr>
                        <a:lnSpc>
                          <a:spcPct val="115000"/>
                        </a:lnSpc>
                        <a:spcAft>
                          <a:spcPts val="0"/>
                        </a:spcAft>
                        <a:tabLst>
                          <a:tab pos="1647825" algn="l"/>
                        </a:tabLst>
                      </a:pPr>
                      <a:r>
                        <a:rPr lang="en-US" sz="1600" kern="100"/>
                        <a:t>7</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0.761</a:t>
                      </a:r>
                      <a:endParaRPr lang="en-US" sz="1600" kern="100">
                        <a:latin typeface="+mn-lt"/>
                        <a:ea typeface="Calibri"/>
                        <a:cs typeface="Arial"/>
                      </a:endParaRPr>
                    </a:p>
                  </a:txBody>
                  <a:tcPr marL="60549" marR="60549" marT="0" marB="0" anchor="ctr"/>
                </a:tc>
              </a:tr>
              <a:tr h="1928826">
                <a:tc>
                  <a:txBody>
                    <a:bodyPr/>
                    <a:lstStyle/>
                    <a:p>
                      <a:pPr>
                        <a:lnSpc>
                          <a:spcPct val="115000"/>
                        </a:lnSpc>
                        <a:spcAft>
                          <a:spcPts val="0"/>
                        </a:spcAft>
                        <a:tabLst>
                          <a:tab pos="1647825" algn="l"/>
                        </a:tabLst>
                      </a:pPr>
                      <a:r>
                        <a:rPr lang="en-US" sz="1600" kern="100"/>
                        <a:t>Can a pregnant woman be giving an MRI contrast agent ?</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No</a:t>
                      </a:r>
                    </a:p>
                    <a:p>
                      <a:pPr>
                        <a:lnSpc>
                          <a:spcPct val="115000"/>
                        </a:lnSpc>
                        <a:spcAft>
                          <a:spcPts val="0"/>
                        </a:spcAft>
                        <a:tabLst>
                          <a:tab pos="1647825" algn="l"/>
                        </a:tabLst>
                      </a:pPr>
                      <a:r>
                        <a:rPr lang="en-US" sz="1600" kern="100"/>
                        <a:t>Yes</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97</a:t>
                      </a:r>
                    </a:p>
                    <a:p>
                      <a:pPr>
                        <a:lnSpc>
                          <a:spcPct val="115000"/>
                        </a:lnSpc>
                        <a:spcAft>
                          <a:spcPts val="0"/>
                        </a:spcAft>
                        <a:tabLst>
                          <a:tab pos="1647825" algn="l"/>
                        </a:tabLst>
                      </a:pPr>
                      <a:r>
                        <a:rPr lang="en-US" sz="1600" kern="100"/>
                        <a:t>6</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93</a:t>
                      </a:r>
                    </a:p>
                    <a:p>
                      <a:pPr>
                        <a:lnSpc>
                          <a:spcPct val="115000"/>
                        </a:lnSpc>
                        <a:spcAft>
                          <a:spcPts val="0"/>
                        </a:spcAft>
                        <a:tabLst>
                          <a:tab pos="1647825" algn="l"/>
                        </a:tabLst>
                      </a:pPr>
                      <a:r>
                        <a:rPr lang="en-US" sz="1600" kern="100"/>
                        <a:t>4</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190</a:t>
                      </a:r>
                    </a:p>
                    <a:p>
                      <a:pPr>
                        <a:lnSpc>
                          <a:spcPct val="115000"/>
                        </a:lnSpc>
                        <a:spcAft>
                          <a:spcPts val="0"/>
                        </a:spcAft>
                        <a:tabLst>
                          <a:tab pos="1647825" algn="l"/>
                        </a:tabLst>
                      </a:pPr>
                      <a:r>
                        <a:rPr lang="en-US" sz="1600" kern="100"/>
                        <a:t>10</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0.581</a:t>
                      </a:r>
                      <a:endParaRPr lang="en-US" sz="1600" kern="100">
                        <a:latin typeface="+mn-lt"/>
                        <a:ea typeface="Calibri"/>
                        <a:cs typeface="Arial"/>
                      </a:endParaRPr>
                    </a:p>
                  </a:txBody>
                  <a:tcPr marL="60549" marR="60549" marT="0" marB="0" anchor="ctr"/>
                </a:tc>
              </a:tr>
              <a:tr h="1285884">
                <a:tc>
                  <a:txBody>
                    <a:bodyPr/>
                    <a:lstStyle/>
                    <a:p>
                      <a:pPr>
                        <a:lnSpc>
                          <a:spcPct val="115000"/>
                        </a:lnSpc>
                        <a:spcAft>
                          <a:spcPts val="0"/>
                        </a:spcAft>
                        <a:tabLst>
                          <a:tab pos="1647825" algn="l"/>
                        </a:tabLst>
                      </a:pPr>
                      <a:r>
                        <a:rPr lang="en-US" sz="1600" kern="100"/>
                        <a:t>Have you done an MRI scan before ?</a:t>
                      </a:r>
                      <a:endParaRPr lang="en-US" sz="1600" kern="100">
                        <a:latin typeface="+mn-lt"/>
                        <a:ea typeface="Calibri"/>
                        <a:cs typeface="Arial"/>
                      </a:endParaRPr>
                    </a:p>
                  </a:txBody>
                  <a:tcPr marL="60549" marR="60549" marT="0" marB="0" anchor="ctr"/>
                </a:tc>
                <a:tc>
                  <a:txBody>
                    <a:bodyPr/>
                    <a:lstStyle/>
                    <a:p>
                      <a:pPr>
                        <a:lnSpc>
                          <a:spcPct val="115000"/>
                        </a:lnSpc>
                        <a:spcAft>
                          <a:spcPts val="0"/>
                        </a:spcAft>
                      </a:pPr>
                      <a:r>
                        <a:rPr lang="en-US" sz="1600" kern="100"/>
                        <a:t>No</a:t>
                      </a:r>
                    </a:p>
                    <a:p>
                      <a:pPr>
                        <a:lnSpc>
                          <a:spcPct val="115000"/>
                        </a:lnSpc>
                        <a:spcAft>
                          <a:spcPts val="0"/>
                        </a:spcAft>
                      </a:pPr>
                      <a:r>
                        <a:rPr lang="en-US" sz="1600" kern="100"/>
                        <a:t>Yes</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47</a:t>
                      </a:r>
                    </a:p>
                    <a:p>
                      <a:pPr>
                        <a:lnSpc>
                          <a:spcPct val="115000"/>
                        </a:lnSpc>
                        <a:spcAft>
                          <a:spcPts val="0"/>
                        </a:spcAft>
                        <a:tabLst>
                          <a:tab pos="1647825" algn="l"/>
                        </a:tabLst>
                      </a:pPr>
                      <a:r>
                        <a:rPr lang="en-US" sz="1600" kern="100"/>
                        <a:t>56</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52</a:t>
                      </a:r>
                    </a:p>
                    <a:p>
                      <a:pPr>
                        <a:lnSpc>
                          <a:spcPct val="115000"/>
                        </a:lnSpc>
                        <a:spcAft>
                          <a:spcPts val="0"/>
                        </a:spcAft>
                        <a:tabLst>
                          <a:tab pos="1647825" algn="l"/>
                        </a:tabLst>
                      </a:pPr>
                      <a:r>
                        <a:rPr lang="en-US" sz="1600" kern="100"/>
                        <a:t>45</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99</a:t>
                      </a:r>
                    </a:p>
                    <a:p>
                      <a:pPr>
                        <a:lnSpc>
                          <a:spcPct val="115000"/>
                        </a:lnSpc>
                        <a:spcAft>
                          <a:spcPts val="0"/>
                        </a:spcAft>
                        <a:tabLst>
                          <a:tab pos="1647825" algn="l"/>
                        </a:tabLst>
                      </a:pPr>
                      <a:r>
                        <a:rPr lang="en-US" sz="1600" kern="100"/>
                        <a:t>101</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0.259</a:t>
                      </a:r>
                      <a:endParaRPr lang="en-US" sz="1600" kern="100">
                        <a:latin typeface="+mn-lt"/>
                        <a:ea typeface="Calibri"/>
                        <a:cs typeface="Arial"/>
                      </a:endParaRPr>
                    </a:p>
                  </a:txBody>
                  <a:tcPr marL="60549" marR="60549" marT="0" marB="0" anchor="ctr"/>
                </a:tc>
              </a:tr>
              <a:tr h="1928826">
                <a:tc>
                  <a:txBody>
                    <a:bodyPr/>
                    <a:lstStyle/>
                    <a:p>
                      <a:pPr>
                        <a:lnSpc>
                          <a:spcPct val="115000"/>
                        </a:lnSpc>
                        <a:spcAft>
                          <a:spcPts val="0"/>
                        </a:spcAft>
                        <a:tabLst>
                          <a:tab pos="1647825" algn="l"/>
                        </a:tabLst>
                      </a:pPr>
                      <a:r>
                        <a:rPr lang="en-US" sz="1600" kern="100"/>
                        <a:t>Have you read or heard about the MRI safety procedures ?</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No</a:t>
                      </a:r>
                    </a:p>
                    <a:p>
                      <a:pPr>
                        <a:lnSpc>
                          <a:spcPct val="115000"/>
                        </a:lnSpc>
                        <a:spcAft>
                          <a:spcPts val="0"/>
                        </a:spcAft>
                        <a:tabLst>
                          <a:tab pos="1647825" algn="l"/>
                        </a:tabLst>
                      </a:pPr>
                      <a:r>
                        <a:rPr lang="en-US" sz="1600" kern="100"/>
                        <a:t>Yes</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29</a:t>
                      </a:r>
                    </a:p>
                    <a:p>
                      <a:pPr>
                        <a:lnSpc>
                          <a:spcPct val="115000"/>
                        </a:lnSpc>
                        <a:spcAft>
                          <a:spcPts val="0"/>
                        </a:spcAft>
                        <a:tabLst>
                          <a:tab pos="1647825" algn="l"/>
                        </a:tabLst>
                      </a:pPr>
                      <a:r>
                        <a:rPr lang="en-US" sz="1600" kern="100"/>
                        <a:t>74</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22</a:t>
                      </a:r>
                    </a:p>
                    <a:p>
                      <a:pPr>
                        <a:lnSpc>
                          <a:spcPct val="115000"/>
                        </a:lnSpc>
                        <a:spcAft>
                          <a:spcPts val="0"/>
                        </a:spcAft>
                        <a:tabLst>
                          <a:tab pos="1647825" algn="l"/>
                        </a:tabLst>
                      </a:pPr>
                      <a:r>
                        <a:rPr lang="en-US" sz="1600" kern="100"/>
                        <a:t>75</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a:t>51</a:t>
                      </a:r>
                    </a:p>
                    <a:p>
                      <a:pPr>
                        <a:lnSpc>
                          <a:spcPct val="115000"/>
                        </a:lnSpc>
                        <a:spcAft>
                          <a:spcPts val="0"/>
                        </a:spcAft>
                        <a:tabLst>
                          <a:tab pos="1647825" algn="l"/>
                        </a:tabLst>
                      </a:pPr>
                      <a:r>
                        <a:rPr lang="en-US" sz="1600" kern="100"/>
                        <a:t>149</a:t>
                      </a:r>
                      <a:endParaRPr lang="en-US" sz="1600" kern="100">
                        <a:latin typeface="+mn-lt"/>
                        <a:ea typeface="Calibri"/>
                        <a:cs typeface="Arial"/>
                      </a:endParaRPr>
                    </a:p>
                  </a:txBody>
                  <a:tcPr marL="60549" marR="60549" marT="0" marB="0" anchor="ctr"/>
                </a:tc>
                <a:tc>
                  <a:txBody>
                    <a:bodyPr/>
                    <a:lstStyle/>
                    <a:p>
                      <a:pPr>
                        <a:lnSpc>
                          <a:spcPct val="115000"/>
                        </a:lnSpc>
                        <a:spcAft>
                          <a:spcPts val="0"/>
                        </a:spcAft>
                        <a:tabLst>
                          <a:tab pos="1647825" algn="l"/>
                        </a:tabLst>
                      </a:pPr>
                      <a:r>
                        <a:rPr lang="en-US" sz="1600" kern="100" dirty="0"/>
                        <a:t>0.357</a:t>
                      </a:r>
                      <a:endParaRPr lang="en-US" sz="1600" kern="100" dirty="0">
                        <a:latin typeface="+mn-lt"/>
                        <a:ea typeface="Calibri"/>
                        <a:cs typeface="Arial"/>
                      </a:endParaRPr>
                    </a:p>
                  </a:txBody>
                  <a:tcPr marL="60549" marR="60549" marT="0" marB="0" anchor="ct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smtClean="0"/>
              <a:t>Table 6 </a:t>
            </a:r>
            <a:r>
              <a:rPr lang="en-US" dirty="0" smtClean="0"/>
              <a:t>Association between Marital Status &amp; Questions</a:t>
            </a:r>
            <a:endParaRPr lang="en-US" dirty="0"/>
          </a:p>
        </p:txBody>
      </p:sp>
      <p:sp>
        <p:nvSpPr>
          <p:cNvPr id="3" name="عنصر نائب لرقم الشريحة 2"/>
          <p:cNvSpPr>
            <a:spLocks noGrp="1"/>
          </p:cNvSpPr>
          <p:nvPr>
            <p:ph type="sldNum" sz="quarter" idx="11"/>
          </p:nvPr>
        </p:nvSpPr>
        <p:spPr/>
        <p:txBody>
          <a:bodyPr/>
          <a:lstStyle/>
          <a:p>
            <a:fld id="{0B34F065-1154-456A-91E3-76DE8E75E17B}" type="slidenum">
              <a:rPr lang="ar-SA" smtClean="0"/>
              <a:pPr/>
              <a:t>24</a:t>
            </a:fld>
            <a:endParaRPr lang="ar-SA"/>
          </a:p>
        </p:txBody>
      </p:sp>
      <p:graphicFrame>
        <p:nvGraphicFramePr>
          <p:cNvPr id="4" name="جدول 3"/>
          <p:cNvGraphicFramePr>
            <a:graphicFrameLocks noGrp="1"/>
          </p:cNvGraphicFramePr>
          <p:nvPr/>
        </p:nvGraphicFramePr>
        <p:xfrm>
          <a:off x="238093" y="1500173"/>
          <a:ext cx="8643997" cy="5143536"/>
        </p:xfrm>
        <a:graphic>
          <a:graphicData uri="http://schemas.openxmlformats.org/drawingml/2006/table">
            <a:tbl>
              <a:tblPr firstRow="1" bandRow="1">
                <a:tableStyleId>{5C22544A-7EE6-4342-B048-85BDC9FD1C3A}</a:tableStyleId>
              </a:tblPr>
              <a:tblGrid>
                <a:gridCol w="2347709"/>
                <a:gridCol w="1203245"/>
                <a:gridCol w="1206702"/>
                <a:gridCol w="1448734"/>
                <a:gridCol w="1097787"/>
                <a:gridCol w="1339820"/>
              </a:tblGrid>
              <a:tr h="1512804">
                <a:tc>
                  <a:txBody>
                    <a:bodyPr/>
                    <a:lstStyle/>
                    <a:p>
                      <a:pPr>
                        <a:lnSpc>
                          <a:spcPct val="115000"/>
                        </a:lnSpc>
                        <a:spcAft>
                          <a:spcPts val="0"/>
                        </a:spcAft>
                        <a:tabLst>
                          <a:tab pos="1647825" algn="l"/>
                        </a:tabLst>
                      </a:pPr>
                      <a:endParaRPr lang="en-US" sz="1600" kern="100" dirty="0"/>
                    </a:p>
                    <a:p>
                      <a:pPr>
                        <a:lnSpc>
                          <a:spcPct val="115000"/>
                        </a:lnSpc>
                        <a:spcAft>
                          <a:spcPts val="0"/>
                        </a:spcAft>
                      </a:pPr>
                      <a:r>
                        <a:rPr lang="en-US" sz="1600" kern="100" dirty="0"/>
                        <a:t/>
                      </a:r>
                      <a:br>
                        <a:rPr lang="en-US" sz="1600" kern="100" dirty="0"/>
                      </a:br>
                      <a:r>
                        <a:rPr lang="en-US" sz="1600" kern="100" dirty="0"/>
                        <a:t> </a:t>
                      </a:r>
                      <a:r>
                        <a:rPr lang="en-US" sz="1600" kern="100" dirty="0" smtClean="0"/>
                        <a:t>Marital </a:t>
                      </a:r>
                      <a:r>
                        <a:rPr lang="en-US" sz="1600" kern="100" dirty="0"/>
                        <a:t>status</a:t>
                      </a:r>
                    </a:p>
                    <a:p>
                      <a:pPr>
                        <a:lnSpc>
                          <a:spcPct val="115000"/>
                        </a:lnSpc>
                        <a:spcAft>
                          <a:spcPts val="0"/>
                        </a:spcAft>
                        <a:tabLst>
                          <a:tab pos="1647825" algn="l"/>
                        </a:tabLst>
                      </a:pPr>
                      <a:r>
                        <a:rPr lang="en-US" sz="1600" kern="100" dirty="0"/>
                        <a:t>Question </a:t>
                      </a:r>
                      <a:endParaRPr lang="en-US" sz="1600" kern="100" dirty="0">
                        <a:latin typeface="+mn-lt"/>
                        <a:ea typeface="Calibri"/>
                        <a:cs typeface="Arial"/>
                      </a:endParaRPr>
                    </a:p>
                  </a:txBody>
                  <a:tcPr marL="59202" marR="59202" marT="0" marB="0" anchor="ctr"/>
                </a:tc>
                <a:tc>
                  <a:txBody>
                    <a:bodyPr/>
                    <a:lstStyle/>
                    <a:p>
                      <a:pPr>
                        <a:lnSpc>
                          <a:spcPct val="115000"/>
                        </a:lnSpc>
                        <a:spcAft>
                          <a:spcPts val="0"/>
                        </a:spcAft>
                        <a:tabLst>
                          <a:tab pos="1647825" algn="l"/>
                        </a:tabLst>
                      </a:pPr>
                      <a:endParaRPr lang="en-US" sz="1600" kern="100">
                        <a:latin typeface="+mn-lt"/>
                        <a:ea typeface="Calibri"/>
                        <a:cs typeface="Arial"/>
                      </a:endParaRPr>
                    </a:p>
                  </a:txBody>
                  <a:tcPr marL="59202" marR="59202" marT="0" marB="0" anchor="ctr"/>
                </a:tc>
                <a:tc>
                  <a:txBody>
                    <a:bodyPr/>
                    <a:lstStyle/>
                    <a:p>
                      <a:pPr>
                        <a:lnSpc>
                          <a:spcPct val="115000"/>
                        </a:lnSpc>
                        <a:spcAft>
                          <a:spcPts val="0"/>
                        </a:spcAft>
                      </a:pPr>
                      <a:r>
                        <a:rPr lang="en-US" sz="1600" kern="100"/>
                        <a:t>Married</a:t>
                      </a:r>
                    </a:p>
                    <a:p>
                      <a:pPr>
                        <a:lnSpc>
                          <a:spcPct val="115000"/>
                        </a:lnSpc>
                        <a:spcAft>
                          <a:spcPts val="0"/>
                        </a:spcAft>
                        <a:tabLst>
                          <a:tab pos="1647825" algn="l"/>
                        </a:tabLst>
                      </a:pPr>
                      <a:r>
                        <a:rPr lang="en-US" sz="1600" kern="100"/>
                        <a:t>(158)</a:t>
                      </a:r>
                      <a:endParaRPr lang="en-US" sz="1600" kern="100">
                        <a:latin typeface="+mn-lt"/>
                        <a:ea typeface="Calibri"/>
                        <a:cs typeface="Arial"/>
                      </a:endParaRPr>
                    </a:p>
                  </a:txBody>
                  <a:tcPr marL="59202" marR="59202" marT="0" marB="0" anchor="ctr"/>
                </a:tc>
                <a:tc>
                  <a:txBody>
                    <a:bodyPr/>
                    <a:lstStyle/>
                    <a:p>
                      <a:pPr>
                        <a:lnSpc>
                          <a:spcPct val="115000"/>
                        </a:lnSpc>
                        <a:spcAft>
                          <a:spcPts val="0"/>
                        </a:spcAft>
                      </a:pPr>
                      <a:r>
                        <a:rPr lang="en-US" sz="1600" kern="100"/>
                        <a:t>Single</a:t>
                      </a:r>
                    </a:p>
                    <a:p>
                      <a:pPr>
                        <a:lnSpc>
                          <a:spcPct val="115000"/>
                        </a:lnSpc>
                        <a:spcAft>
                          <a:spcPts val="0"/>
                        </a:spcAft>
                        <a:tabLst>
                          <a:tab pos="1647825" algn="l"/>
                        </a:tabLst>
                      </a:pPr>
                      <a:r>
                        <a:rPr lang="en-US" sz="1600" kern="100"/>
                        <a:t>(42)</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Total </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endParaRPr lang="en-US" sz="1600" kern="100" dirty="0"/>
                    </a:p>
                    <a:p>
                      <a:pPr>
                        <a:lnSpc>
                          <a:spcPct val="115000"/>
                        </a:lnSpc>
                        <a:spcAft>
                          <a:spcPts val="0"/>
                        </a:spcAft>
                      </a:pPr>
                      <a:r>
                        <a:rPr lang="en-US" sz="1600" kern="100" dirty="0"/>
                        <a:t>P_ Value </a:t>
                      </a:r>
                      <a:endParaRPr lang="en-US" sz="1600" kern="100" dirty="0">
                        <a:latin typeface="+mn-lt"/>
                        <a:ea typeface="Calibri"/>
                        <a:cs typeface="Arial"/>
                      </a:endParaRPr>
                    </a:p>
                  </a:txBody>
                  <a:tcPr marL="59202" marR="59202" marT="0" marB="0" anchor="ctr"/>
                </a:tc>
              </a:tr>
              <a:tr h="907683">
                <a:tc>
                  <a:txBody>
                    <a:bodyPr/>
                    <a:lstStyle/>
                    <a:p>
                      <a:pPr>
                        <a:lnSpc>
                          <a:spcPct val="115000"/>
                        </a:lnSpc>
                        <a:spcAft>
                          <a:spcPts val="0"/>
                        </a:spcAft>
                        <a:tabLst>
                          <a:tab pos="1647825" algn="l"/>
                        </a:tabLst>
                      </a:pPr>
                      <a:r>
                        <a:rPr lang="en-US" sz="1600" kern="100"/>
                        <a:t>Do you know preparation guidelines before MRI scan ?</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No</a:t>
                      </a:r>
                    </a:p>
                    <a:p>
                      <a:pPr>
                        <a:lnSpc>
                          <a:spcPct val="115000"/>
                        </a:lnSpc>
                        <a:spcAft>
                          <a:spcPts val="0"/>
                        </a:spcAft>
                        <a:tabLst>
                          <a:tab pos="1647825" algn="l"/>
                        </a:tabLst>
                      </a:pPr>
                      <a:r>
                        <a:rPr lang="en-US" sz="1600" kern="100"/>
                        <a:t>Yes</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52</a:t>
                      </a:r>
                    </a:p>
                    <a:p>
                      <a:pPr>
                        <a:lnSpc>
                          <a:spcPct val="115000"/>
                        </a:lnSpc>
                        <a:spcAft>
                          <a:spcPts val="0"/>
                        </a:spcAft>
                        <a:tabLst>
                          <a:tab pos="1647825" algn="l"/>
                        </a:tabLst>
                      </a:pPr>
                      <a:r>
                        <a:rPr lang="en-US" sz="1600" kern="100"/>
                        <a:t>106</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11</a:t>
                      </a:r>
                    </a:p>
                    <a:p>
                      <a:pPr>
                        <a:lnSpc>
                          <a:spcPct val="115000"/>
                        </a:lnSpc>
                        <a:spcAft>
                          <a:spcPts val="0"/>
                        </a:spcAft>
                        <a:tabLst>
                          <a:tab pos="1647825" algn="l"/>
                        </a:tabLst>
                      </a:pPr>
                      <a:r>
                        <a:rPr lang="en-US" sz="1600" kern="100"/>
                        <a:t>31</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63</a:t>
                      </a:r>
                    </a:p>
                    <a:p>
                      <a:pPr>
                        <a:lnSpc>
                          <a:spcPct val="115000"/>
                        </a:lnSpc>
                        <a:spcAft>
                          <a:spcPts val="0"/>
                        </a:spcAft>
                        <a:tabLst>
                          <a:tab pos="1647825" algn="l"/>
                        </a:tabLst>
                      </a:pPr>
                      <a:r>
                        <a:rPr lang="en-US" sz="1600" kern="100"/>
                        <a:t>137</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0.405</a:t>
                      </a:r>
                      <a:endParaRPr lang="en-US" sz="1600" kern="100">
                        <a:latin typeface="+mn-lt"/>
                        <a:ea typeface="Calibri"/>
                        <a:cs typeface="Arial"/>
                      </a:endParaRPr>
                    </a:p>
                  </a:txBody>
                  <a:tcPr marL="59202" marR="59202" marT="0" marB="0" anchor="ctr"/>
                </a:tc>
              </a:tr>
              <a:tr h="907683">
                <a:tc>
                  <a:txBody>
                    <a:bodyPr/>
                    <a:lstStyle/>
                    <a:p>
                      <a:pPr>
                        <a:lnSpc>
                          <a:spcPct val="115000"/>
                        </a:lnSpc>
                        <a:spcAft>
                          <a:spcPts val="0"/>
                        </a:spcAft>
                        <a:tabLst>
                          <a:tab pos="1647825" algn="l"/>
                        </a:tabLst>
                      </a:pPr>
                      <a:r>
                        <a:rPr lang="en-US" sz="1600" kern="100"/>
                        <a:t>Are you aware of the types of radiation used in MRI ?</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No</a:t>
                      </a:r>
                    </a:p>
                    <a:p>
                      <a:pPr>
                        <a:lnSpc>
                          <a:spcPct val="115000"/>
                        </a:lnSpc>
                        <a:spcAft>
                          <a:spcPts val="0"/>
                        </a:spcAft>
                        <a:tabLst>
                          <a:tab pos="1647825" algn="l"/>
                        </a:tabLst>
                      </a:pPr>
                      <a:r>
                        <a:rPr lang="en-US" sz="1600" kern="100"/>
                        <a:t>Yes</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83</a:t>
                      </a:r>
                    </a:p>
                    <a:p>
                      <a:pPr>
                        <a:lnSpc>
                          <a:spcPct val="115000"/>
                        </a:lnSpc>
                        <a:spcAft>
                          <a:spcPts val="0"/>
                        </a:spcAft>
                        <a:tabLst>
                          <a:tab pos="1647825" algn="l"/>
                        </a:tabLst>
                      </a:pPr>
                      <a:r>
                        <a:rPr lang="en-US" sz="1600" kern="100"/>
                        <a:t>75</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27</a:t>
                      </a:r>
                    </a:p>
                    <a:p>
                      <a:pPr>
                        <a:lnSpc>
                          <a:spcPct val="115000"/>
                        </a:lnSpc>
                        <a:spcAft>
                          <a:spcPts val="0"/>
                        </a:spcAft>
                        <a:tabLst>
                          <a:tab pos="1647825" algn="l"/>
                        </a:tabLst>
                      </a:pPr>
                      <a:r>
                        <a:rPr lang="en-US" sz="1600" kern="100"/>
                        <a:t>15</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110</a:t>
                      </a:r>
                    </a:p>
                    <a:p>
                      <a:pPr>
                        <a:lnSpc>
                          <a:spcPct val="115000"/>
                        </a:lnSpc>
                        <a:spcAft>
                          <a:spcPts val="0"/>
                        </a:spcAft>
                        <a:tabLst>
                          <a:tab pos="1647825" algn="l"/>
                        </a:tabLst>
                      </a:pPr>
                      <a:r>
                        <a:rPr lang="en-US" sz="1600" kern="100"/>
                        <a:t>90</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0.174</a:t>
                      </a:r>
                      <a:endParaRPr lang="en-US" sz="1600" kern="100">
                        <a:latin typeface="+mn-lt"/>
                        <a:ea typeface="Calibri"/>
                        <a:cs typeface="Arial"/>
                      </a:endParaRPr>
                    </a:p>
                  </a:txBody>
                  <a:tcPr marL="59202" marR="59202" marT="0" marB="0" anchor="ctr"/>
                </a:tc>
              </a:tr>
              <a:tr h="907683">
                <a:tc>
                  <a:txBody>
                    <a:bodyPr/>
                    <a:lstStyle/>
                    <a:p>
                      <a:pPr>
                        <a:lnSpc>
                          <a:spcPct val="115000"/>
                        </a:lnSpc>
                        <a:spcAft>
                          <a:spcPts val="0"/>
                        </a:spcAft>
                        <a:tabLst>
                          <a:tab pos="1647825" algn="l"/>
                        </a:tabLst>
                      </a:pPr>
                      <a:r>
                        <a:rPr lang="en-US" sz="1600" kern="100"/>
                        <a:t>Do you know there is noise produced by MRI scanner ?</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No</a:t>
                      </a:r>
                    </a:p>
                    <a:p>
                      <a:pPr>
                        <a:lnSpc>
                          <a:spcPct val="115000"/>
                        </a:lnSpc>
                        <a:spcAft>
                          <a:spcPts val="0"/>
                        </a:spcAft>
                        <a:tabLst>
                          <a:tab pos="1647825" algn="l"/>
                        </a:tabLst>
                      </a:pPr>
                      <a:r>
                        <a:rPr lang="en-US" sz="1600" kern="100"/>
                        <a:t>Yes</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26</a:t>
                      </a:r>
                    </a:p>
                    <a:p>
                      <a:pPr>
                        <a:lnSpc>
                          <a:spcPct val="115000"/>
                        </a:lnSpc>
                        <a:spcAft>
                          <a:spcPts val="0"/>
                        </a:spcAft>
                        <a:tabLst>
                          <a:tab pos="1647825" algn="l"/>
                        </a:tabLst>
                      </a:pPr>
                      <a:r>
                        <a:rPr lang="en-US" sz="1600" kern="100"/>
                        <a:t>132</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6</a:t>
                      </a:r>
                    </a:p>
                    <a:p>
                      <a:pPr>
                        <a:lnSpc>
                          <a:spcPct val="115000"/>
                        </a:lnSpc>
                        <a:spcAft>
                          <a:spcPts val="0"/>
                        </a:spcAft>
                        <a:tabLst>
                          <a:tab pos="1647825" algn="l"/>
                        </a:tabLst>
                      </a:pPr>
                      <a:r>
                        <a:rPr lang="en-US" sz="1600" kern="100"/>
                        <a:t>36</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32</a:t>
                      </a:r>
                    </a:p>
                    <a:p>
                      <a:pPr>
                        <a:lnSpc>
                          <a:spcPct val="115000"/>
                        </a:lnSpc>
                        <a:spcAft>
                          <a:spcPts val="0"/>
                        </a:spcAft>
                        <a:tabLst>
                          <a:tab pos="1647825" algn="l"/>
                        </a:tabLst>
                      </a:pPr>
                      <a:r>
                        <a:rPr lang="en-US" sz="1600" kern="100"/>
                        <a:t>168</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0.733</a:t>
                      </a:r>
                      <a:endParaRPr lang="en-US" sz="1600" kern="100">
                        <a:latin typeface="+mn-lt"/>
                        <a:ea typeface="Calibri"/>
                        <a:cs typeface="Arial"/>
                      </a:endParaRPr>
                    </a:p>
                  </a:txBody>
                  <a:tcPr marL="59202" marR="59202" marT="0" marB="0" anchor="ctr"/>
                </a:tc>
              </a:tr>
              <a:tr h="907683">
                <a:tc>
                  <a:txBody>
                    <a:bodyPr/>
                    <a:lstStyle/>
                    <a:p>
                      <a:pPr>
                        <a:lnSpc>
                          <a:spcPct val="115000"/>
                        </a:lnSpc>
                        <a:spcAft>
                          <a:spcPts val="0"/>
                        </a:spcAft>
                        <a:tabLst>
                          <a:tab pos="1647825" algn="l"/>
                        </a:tabLst>
                      </a:pPr>
                      <a:r>
                        <a:rPr lang="en-US" sz="1600" kern="100"/>
                        <a:t>Do you think the MRI scanner is on if there are no patients ?</a:t>
                      </a:r>
                      <a:endParaRPr lang="en-US" sz="1600" kern="100">
                        <a:latin typeface="+mn-lt"/>
                        <a:ea typeface="Calibri"/>
                        <a:cs typeface="Arial"/>
                      </a:endParaRPr>
                    </a:p>
                  </a:txBody>
                  <a:tcPr marL="59202" marR="59202" marT="0" marB="0" anchor="ctr"/>
                </a:tc>
                <a:tc>
                  <a:txBody>
                    <a:bodyPr/>
                    <a:lstStyle/>
                    <a:p>
                      <a:pPr>
                        <a:lnSpc>
                          <a:spcPct val="115000"/>
                        </a:lnSpc>
                        <a:spcAft>
                          <a:spcPts val="0"/>
                        </a:spcAft>
                      </a:pPr>
                      <a:r>
                        <a:rPr lang="en-US" sz="1600" kern="100"/>
                        <a:t>No</a:t>
                      </a:r>
                    </a:p>
                    <a:p>
                      <a:pPr>
                        <a:lnSpc>
                          <a:spcPct val="115000"/>
                        </a:lnSpc>
                        <a:spcAft>
                          <a:spcPts val="0"/>
                        </a:spcAft>
                      </a:pPr>
                      <a:r>
                        <a:rPr lang="en-US" sz="1600" kern="100"/>
                        <a:t>Yes</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148</a:t>
                      </a:r>
                    </a:p>
                    <a:p>
                      <a:pPr>
                        <a:lnSpc>
                          <a:spcPct val="115000"/>
                        </a:lnSpc>
                        <a:spcAft>
                          <a:spcPts val="0"/>
                        </a:spcAft>
                        <a:tabLst>
                          <a:tab pos="1647825" algn="l"/>
                        </a:tabLst>
                      </a:pPr>
                      <a:r>
                        <a:rPr lang="en-US" sz="1600" kern="100"/>
                        <a:t>10</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39</a:t>
                      </a:r>
                    </a:p>
                    <a:p>
                      <a:pPr>
                        <a:lnSpc>
                          <a:spcPct val="115000"/>
                        </a:lnSpc>
                        <a:spcAft>
                          <a:spcPts val="0"/>
                        </a:spcAft>
                        <a:tabLst>
                          <a:tab pos="1647825" algn="l"/>
                        </a:tabLst>
                      </a:pPr>
                      <a:r>
                        <a:rPr lang="en-US" sz="1600" kern="100"/>
                        <a:t>3</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187</a:t>
                      </a:r>
                    </a:p>
                    <a:p>
                      <a:pPr>
                        <a:lnSpc>
                          <a:spcPct val="115000"/>
                        </a:lnSpc>
                        <a:spcAft>
                          <a:spcPts val="0"/>
                        </a:spcAft>
                        <a:tabLst>
                          <a:tab pos="1647825" algn="l"/>
                        </a:tabLst>
                      </a:pPr>
                      <a:r>
                        <a:rPr lang="en-US" sz="1600" kern="100"/>
                        <a:t>13</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dirty="0"/>
                        <a:t>0.849</a:t>
                      </a:r>
                      <a:endParaRPr lang="en-US" sz="1600" kern="100" dirty="0">
                        <a:latin typeface="+mn-lt"/>
                        <a:ea typeface="Calibri"/>
                        <a:cs typeface="Arial"/>
                      </a:endParaRPr>
                    </a:p>
                  </a:txBody>
                  <a:tcPr marL="59202" marR="59202" marT="0" marB="0" anchor="ct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رقم الشريحة 2"/>
          <p:cNvSpPr>
            <a:spLocks noGrp="1"/>
          </p:cNvSpPr>
          <p:nvPr>
            <p:ph type="sldNum" sz="quarter" idx="11"/>
          </p:nvPr>
        </p:nvSpPr>
        <p:spPr/>
        <p:txBody>
          <a:bodyPr/>
          <a:lstStyle/>
          <a:p>
            <a:fld id="{0B34F065-1154-456A-91E3-76DE8E75E17B}" type="slidenum">
              <a:rPr lang="ar-SA" smtClean="0"/>
              <a:pPr/>
              <a:t>25</a:t>
            </a:fld>
            <a:endParaRPr lang="ar-SA"/>
          </a:p>
        </p:txBody>
      </p:sp>
      <p:graphicFrame>
        <p:nvGraphicFramePr>
          <p:cNvPr id="4" name="جدول 3"/>
          <p:cNvGraphicFramePr>
            <a:graphicFrameLocks noGrp="1"/>
          </p:cNvGraphicFramePr>
          <p:nvPr/>
        </p:nvGraphicFramePr>
        <p:xfrm>
          <a:off x="238092" y="214290"/>
          <a:ext cx="8643998" cy="6357981"/>
        </p:xfrm>
        <a:graphic>
          <a:graphicData uri="http://schemas.openxmlformats.org/drawingml/2006/table">
            <a:tbl>
              <a:tblPr bandRow="1">
                <a:tableStyleId>{5C22544A-7EE6-4342-B048-85BDC9FD1C3A}</a:tableStyleId>
              </a:tblPr>
              <a:tblGrid>
                <a:gridCol w="2347710"/>
                <a:gridCol w="1203245"/>
                <a:gridCol w="1206702"/>
                <a:gridCol w="1448734"/>
                <a:gridCol w="1097787"/>
                <a:gridCol w="1339820"/>
              </a:tblGrid>
              <a:tr h="1589495">
                <a:tc>
                  <a:txBody>
                    <a:bodyPr/>
                    <a:lstStyle/>
                    <a:p>
                      <a:pPr>
                        <a:lnSpc>
                          <a:spcPct val="115000"/>
                        </a:lnSpc>
                        <a:spcAft>
                          <a:spcPts val="0"/>
                        </a:spcAft>
                        <a:tabLst>
                          <a:tab pos="1647825" algn="l"/>
                        </a:tabLst>
                      </a:pPr>
                      <a:r>
                        <a:rPr lang="en-US" sz="1600" kern="100"/>
                        <a:t>Do you know there is a contrast agent used in some cases ?</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No</a:t>
                      </a:r>
                    </a:p>
                    <a:p>
                      <a:pPr>
                        <a:lnSpc>
                          <a:spcPct val="115000"/>
                        </a:lnSpc>
                        <a:spcAft>
                          <a:spcPts val="0"/>
                        </a:spcAft>
                        <a:tabLst>
                          <a:tab pos="1647825" algn="l"/>
                        </a:tabLst>
                      </a:pPr>
                      <a:r>
                        <a:rPr lang="en-US" sz="1600" kern="100"/>
                        <a:t>Yes</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90</a:t>
                      </a:r>
                    </a:p>
                    <a:p>
                      <a:pPr>
                        <a:lnSpc>
                          <a:spcPct val="115000"/>
                        </a:lnSpc>
                        <a:spcAft>
                          <a:spcPts val="0"/>
                        </a:spcAft>
                        <a:tabLst>
                          <a:tab pos="1647825" algn="l"/>
                        </a:tabLst>
                      </a:pPr>
                      <a:r>
                        <a:rPr lang="en-US" sz="1600" kern="100"/>
                        <a:t>68</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22</a:t>
                      </a:r>
                    </a:p>
                    <a:p>
                      <a:pPr>
                        <a:lnSpc>
                          <a:spcPct val="115000"/>
                        </a:lnSpc>
                        <a:spcAft>
                          <a:spcPts val="0"/>
                        </a:spcAft>
                        <a:tabLst>
                          <a:tab pos="1647825" algn="l"/>
                        </a:tabLst>
                      </a:pPr>
                      <a:r>
                        <a:rPr lang="en-US" sz="1600" kern="100"/>
                        <a:t>20</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112</a:t>
                      </a:r>
                    </a:p>
                    <a:p>
                      <a:pPr>
                        <a:lnSpc>
                          <a:spcPct val="115000"/>
                        </a:lnSpc>
                        <a:spcAft>
                          <a:spcPts val="0"/>
                        </a:spcAft>
                        <a:tabLst>
                          <a:tab pos="1647825" algn="l"/>
                        </a:tabLst>
                      </a:pPr>
                      <a:r>
                        <a:rPr lang="en-US" sz="1600" kern="100"/>
                        <a:t>88</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0.595</a:t>
                      </a:r>
                      <a:endParaRPr lang="en-US" sz="1600" kern="100">
                        <a:latin typeface="+mn-lt"/>
                        <a:ea typeface="Calibri"/>
                        <a:cs typeface="Arial"/>
                      </a:endParaRPr>
                    </a:p>
                  </a:txBody>
                  <a:tcPr marL="59202" marR="59202" marT="0" marB="0" anchor="ctr"/>
                </a:tc>
              </a:tr>
              <a:tr h="1589495">
                <a:tc>
                  <a:txBody>
                    <a:bodyPr/>
                    <a:lstStyle/>
                    <a:p>
                      <a:pPr>
                        <a:lnSpc>
                          <a:spcPct val="115000"/>
                        </a:lnSpc>
                        <a:spcAft>
                          <a:spcPts val="0"/>
                        </a:spcAft>
                        <a:tabLst>
                          <a:tab pos="1647825" algn="l"/>
                        </a:tabLst>
                      </a:pPr>
                      <a:r>
                        <a:rPr lang="en-US" sz="1600" kern="100"/>
                        <a:t>Are you aware of the adverse effects of the contrast agent ?</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No</a:t>
                      </a:r>
                    </a:p>
                    <a:p>
                      <a:pPr>
                        <a:lnSpc>
                          <a:spcPct val="115000"/>
                        </a:lnSpc>
                        <a:spcAft>
                          <a:spcPts val="0"/>
                        </a:spcAft>
                        <a:tabLst>
                          <a:tab pos="1647825" algn="l"/>
                        </a:tabLst>
                      </a:pPr>
                      <a:r>
                        <a:rPr lang="en-US" sz="1600" kern="100"/>
                        <a:t>Yes</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140</a:t>
                      </a:r>
                    </a:p>
                    <a:p>
                      <a:pPr>
                        <a:lnSpc>
                          <a:spcPct val="115000"/>
                        </a:lnSpc>
                        <a:spcAft>
                          <a:spcPts val="0"/>
                        </a:spcAft>
                        <a:tabLst>
                          <a:tab pos="1647825" algn="l"/>
                        </a:tabLst>
                      </a:pPr>
                      <a:r>
                        <a:rPr lang="en-US" sz="1600" kern="100"/>
                        <a:t>18</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37</a:t>
                      </a:r>
                    </a:p>
                    <a:p>
                      <a:pPr>
                        <a:lnSpc>
                          <a:spcPct val="115000"/>
                        </a:lnSpc>
                        <a:spcAft>
                          <a:spcPts val="0"/>
                        </a:spcAft>
                        <a:tabLst>
                          <a:tab pos="1647825" algn="l"/>
                        </a:tabLst>
                      </a:pPr>
                      <a:r>
                        <a:rPr lang="en-US" sz="1600" kern="100"/>
                        <a:t>3</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177</a:t>
                      </a:r>
                    </a:p>
                    <a:p>
                      <a:pPr>
                        <a:lnSpc>
                          <a:spcPct val="115000"/>
                        </a:lnSpc>
                        <a:spcAft>
                          <a:spcPts val="0"/>
                        </a:spcAft>
                        <a:tabLst>
                          <a:tab pos="1647825" algn="l"/>
                        </a:tabLst>
                      </a:pPr>
                      <a:r>
                        <a:rPr lang="en-US" sz="1600" kern="100"/>
                        <a:t>23</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0.926</a:t>
                      </a:r>
                      <a:endParaRPr lang="en-US" sz="1600" kern="100">
                        <a:latin typeface="+mn-lt"/>
                        <a:ea typeface="Calibri"/>
                        <a:cs typeface="Arial"/>
                      </a:endParaRPr>
                    </a:p>
                  </a:txBody>
                  <a:tcPr marL="59202" marR="59202" marT="0" marB="0" anchor="ctr"/>
                </a:tc>
              </a:tr>
              <a:tr h="3178991">
                <a:tc>
                  <a:txBody>
                    <a:bodyPr/>
                    <a:lstStyle/>
                    <a:p>
                      <a:pPr>
                        <a:lnSpc>
                          <a:spcPct val="115000"/>
                        </a:lnSpc>
                        <a:spcAft>
                          <a:spcPts val="0"/>
                        </a:spcAft>
                        <a:tabLst>
                          <a:tab pos="1647825" algn="l"/>
                        </a:tabLst>
                      </a:pPr>
                      <a:r>
                        <a:rPr lang="en-US" sz="1600" kern="100"/>
                        <a:t>Do you know why patients undergo MRI with contrast agents must have their creatinine levels (glomerular filtration rate or GFR) checked ?</a:t>
                      </a:r>
                      <a:endParaRPr lang="en-US" sz="1600" kern="100">
                        <a:latin typeface="+mn-lt"/>
                        <a:ea typeface="Calibri"/>
                        <a:cs typeface="Arial"/>
                      </a:endParaRPr>
                    </a:p>
                  </a:txBody>
                  <a:tcPr marL="59202" marR="59202" marT="0" marB="0" anchor="ctr"/>
                </a:tc>
                <a:tc>
                  <a:txBody>
                    <a:bodyPr/>
                    <a:lstStyle/>
                    <a:p>
                      <a:pPr>
                        <a:lnSpc>
                          <a:spcPct val="115000"/>
                        </a:lnSpc>
                        <a:spcAft>
                          <a:spcPts val="0"/>
                        </a:spcAft>
                      </a:pPr>
                      <a:r>
                        <a:rPr lang="en-US" sz="1600" kern="100"/>
                        <a:t>No</a:t>
                      </a:r>
                    </a:p>
                    <a:p>
                      <a:pPr>
                        <a:lnSpc>
                          <a:spcPct val="115000"/>
                        </a:lnSpc>
                        <a:spcAft>
                          <a:spcPts val="0"/>
                        </a:spcAft>
                      </a:pPr>
                      <a:r>
                        <a:rPr lang="en-US" sz="1600" kern="100"/>
                        <a:t>Yes</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137</a:t>
                      </a:r>
                    </a:p>
                    <a:p>
                      <a:pPr>
                        <a:lnSpc>
                          <a:spcPct val="115000"/>
                        </a:lnSpc>
                        <a:spcAft>
                          <a:spcPts val="0"/>
                        </a:spcAft>
                        <a:tabLst>
                          <a:tab pos="1647825" algn="l"/>
                        </a:tabLst>
                      </a:pPr>
                      <a:r>
                        <a:rPr lang="en-US" sz="1600" kern="100"/>
                        <a:t>21</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29</a:t>
                      </a:r>
                    </a:p>
                    <a:p>
                      <a:pPr>
                        <a:lnSpc>
                          <a:spcPct val="115000"/>
                        </a:lnSpc>
                        <a:spcAft>
                          <a:spcPts val="0"/>
                        </a:spcAft>
                        <a:tabLst>
                          <a:tab pos="1647825" algn="l"/>
                        </a:tabLst>
                      </a:pPr>
                      <a:r>
                        <a:rPr lang="en-US" sz="1600" kern="100"/>
                        <a:t>13</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166</a:t>
                      </a:r>
                    </a:p>
                    <a:p>
                      <a:pPr>
                        <a:lnSpc>
                          <a:spcPct val="115000"/>
                        </a:lnSpc>
                        <a:spcAft>
                          <a:spcPts val="0"/>
                        </a:spcAft>
                        <a:tabLst>
                          <a:tab pos="1647825" algn="l"/>
                        </a:tabLst>
                      </a:pPr>
                      <a:r>
                        <a:rPr lang="en-US" sz="1600" kern="100"/>
                        <a:t>34</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dirty="0"/>
                        <a:t>0.007**</a:t>
                      </a:r>
                      <a:endParaRPr lang="en-US" sz="1600" kern="100" dirty="0">
                        <a:latin typeface="+mn-lt"/>
                        <a:ea typeface="Calibri"/>
                        <a:cs typeface="Arial"/>
                      </a:endParaRPr>
                    </a:p>
                  </a:txBody>
                  <a:tcPr marL="59202" marR="59202" marT="0" marB="0" anchor="ct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رقم الشريحة 2"/>
          <p:cNvSpPr>
            <a:spLocks noGrp="1"/>
          </p:cNvSpPr>
          <p:nvPr>
            <p:ph type="sldNum" sz="quarter" idx="11"/>
          </p:nvPr>
        </p:nvSpPr>
        <p:spPr/>
        <p:txBody>
          <a:bodyPr/>
          <a:lstStyle/>
          <a:p>
            <a:fld id="{0B34F065-1154-456A-91E3-76DE8E75E17B}" type="slidenum">
              <a:rPr lang="ar-SA" smtClean="0"/>
              <a:pPr/>
              <a:t>26</a:t>
            </a:fld>
            <a:endParaRPr lang="ar-SA"/>
          </a:p>
        </p:txBody>
      </p:sp>
      <p:graphicFrame>
        <p:nvGraphicFramePr>
          <p:cNvPr id="4" name="جدول 3"/>
          <p:cNvGraphicFramePr>
            <a:graphicFrameLocks noGrp="1"/>
          </p:cNvGraphicFramePr>
          <p:nvPr/>
        </p:nvGraphicFramePr>
        <p:xfrm>
          <a:off x="238092" y="214290"/>
          <a:ext cx="8643998" cy="6429420"/>
        </p:xfrm>
        <a:graphic>
          <a:graphicData uri="http://schemas.openxmlformats.org/drawingml/2006/table">
            <a:tbl>
              <a:tblPr bandRow="1">
                <a:tableStyleId>{5C22544A-7EE6-4342-B048-85BDC9FD1C3A}</a:tableStyleId>
              </a:tblPr>
              <a:tblGrid>
                <a:gridCol w="2347710"/>
                <a:gridCol w="1203245"/>
                <a:gridCol w="1206702"/>
                <a:gridCol w="1448734"/>
                <a:gridCol w="1097787"/>
                <a:gridCol w="1339820"/>
              </a:tblGrid>
              <a:tr h="1285884">
                <a:tc>
                  <a:txBody>
                    <a:bodyPr/>
                    <a:lstStyle/>
                    <a:p>
                      <a:pPr>
                        <a:lnSpc>
                          <a:spcPct val="115000"/>
                        </a:lnSpc>
                        <a:spcAft>
                          <a:spcPts val="0"/>
                        </a:spcAft>
                        <a:tabLst>
                          <a:tab pos="1647825" algn="l"/>
                        </a:tabLst>
                      </a:pPr>
                      <a:r>
                        <a:rPr lang="en-US" sz="1600" kern="100"/>
                        <a:t>Can a pregnant woman be scanned b MRI ?</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No</a:t>
                      </a:r>
                    </a:p>
                    <a:p>
                      <a:pPr>
                        <a:lnSpc>
                          <a:spcPct val="115000"/>
                        </a:lnSpc>
                        <a:spcAft>
                          <a:spcPts val="0"/>
                        </a:spcAft>
                        <a:tabLst>
                          <a:tab pos="1647825" algn="l"/>
                        </a:tabLst>
                      </a:pPr>
                      <a:r>
                        <a:rPr lang="en-US" sz="1600" kern="100"/>
                        <a:t>Yes</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153</a:t>
                      </a:r>
                    </a:p>
                    <a:p>
                      <a:pPr>
                        <a:lnSpc>
                          <a:spcPct val="115000"/>
                        </a:lnSpc>
                        <a:spcAft>
                          <a:spcPts val="0"/>
                        </a:spcAft>
                        <a:tabLst>
                          <a:tab pos="1647825" algn="l"/>
                        </a:tabLst>
                      </a:pPr>
                      <a:r>
                        <a:rPr lang="en-US" sz="1600" kern="100"/>
                        <a:t>5</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40</a:t>
                      </a:r>
                    </a:p>
                    <a:p>
                      <a:pPr>
                        <a:lnSpc>
                          <a:spcPct val="115000"/>
                        </a:lnSpc>
                        <a:spcAft>
                          <a:spcPts val="0"/>
                        </a:spcAft>
                        <a:tabLst>
                          <a:tab pos="1647825" algn="l"/>
                        </a:tabLst>
                      </a:pPr>
                      <a:r>
                        <a:rPr lang="en-US" sz="1600" kern="100"/>
                        <a:t>2</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193</a:t>
                      </a:r>
                    </a:p>
                    <a:p>
                      <a:pPr>
                        <a:lnSpc>
                          <a:spcPct val="115000"/>
                        </a:lnSpc>
                        <a:spcAft>
                          <a:spcPts val="0"/>
                        </a:spcAft>
                        <a:tabLst>
                          <a:tab pos="1647825" algn="l"/>
                        </a:tabLst>
                      </a:pPr>
                      <a:r>
                        <a:rPr lang="en-US" sz="1600" kern="100"/>
                        <a:t>7</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0.617</a:t>
                      </a:r>
                      <a:endParaRPr lang="en-US" sz="1600" kern="100">
                        <a:latin typeface="+mn-lt"/>
                        <a:ea typeface="Calibri"/>
                        <a:cs typeface="Arial"/>
                      </a:endParaRPr>
                    </a:p>
                  </a:txBody>
                  <a:tcPr marL="59202" marR="59202" marT="0" marB="0" anchor="ctr"/>
                </a:tc>
              </a:tr>
              <a:tr h="1928826">
                <a:tc>
                  <a:txBody>
                    <a:bodyPr/>
                    <a:lstStyle/>
                    <a:p>
                      <a:pPr>
                        <a:lnSpc>
                          <a:spcPct val="115000"/>
                        </a:lnSpc>
                        <a:spcAft>
                          <a:spcPts val="0"/>
                        </a:spcAft>
                        <a:tabLst>
                          <a:tab pos="1647825" algn="l"/>
                        </a:tabLst>
                      </a:pPr>
                      <a:r>
                        <a:rPr lang="en-US" sz="1600" kern="100"/>
                        <a:t>Can a pregnant woman be giving an MRI contrast agent ?</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No</a:t>
                      </a:r>
                    </a:p>
                    <a:p>
                      <a:pPr>
                        <a:lnSpc>
                          <a:spcPct val="115000"/>
                        </a:lnSpc>
                        <a:spcAft>
                          <a:spcPts val="0"/>
                        </a:spcAft>
                        <a:tabLst>
                          <a:tab pos="1647825" algn="l"/>
                        </a:tabLst>
                      </a:pPr>
                      <a:r>
                        <a:rPr lang="en-US" sz="1600" kern="100"/>
                        <a:t>Yes</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151</a:t>
                      </a:r>
                    </a:p>
                    <a:p>
                      <a:pPr>
                        <a:lnSpc>
                          <a:spcPct val="115000"/>
                        </a:lnSpc>
                        <a:spcAft>
                          <a:spcPts val="0"/>
                        </a:spcAft>
                        <a:tabLst>
                          <a:tab pos="1647825" algn="l"/>
                        </a:tabLst>
                      </a:pPr>
                      <a:r>
                        <a:rPr lang="en-US" sz="1600" kern="100"/>
                        <a:t>7</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39</a:t>
                      </a:r>
                    </a:p>
                    <a:p>
                      <a:pPr>
                        <a:lnSpc>
                          <a:spcPct val="115000"/>
                        </a:lnSpc>
                        <a:spcAft>
                          <a:spcPts val="0"/>
                        </a:spcAft>
                        <a:tabLst>
                          <a:tab pos="1647825" algn="l"/>
                        </a:tabLst>
                      </a:pPr>
                      <a:r>
                        <a:rPr lang="en-US" sz="1600" kern="100"/>
                        <a:t>3</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190</a:t>
                      </a:r>
                    </a:p>
                    <a:p>
                      <a:pPr>
                        <a:lnSpc>
                          <a:spcPct val="115000"/>
                        </a:lnSpc>
                        <a:spcAft>
                          <a:spcPts val="0"/>
                        </a:spcAft>
                        <a:tabLst>
                          <a:tab pos="1647825" algn="l"/>
                        </a:tabLst>
                      </a:pPr>
                      <a:r>
                        <a:rPr lang="en-US" sz="1600" kern="100"/>
                        <a:t>10</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0.473</a:t>
                      </a:r>
                      <a:endParaRPr lang="en-US" sz="1600" kern="100">
                        <a:latin typeface="+mn-lt"/>
                        <a:ea typeface="Calibri"/>
                        <a:cs typeface="Arial"/>
                      </a:endParaRPr>
                    </a:p>
                  </a:txBody>
                  <a:tcPr marL="59202" marR="59202" marT="0" marB="0" anchor="ctr"/>
                </a:tc>
              </a:tr>
              <a:tr h="1285884">
                <a:tc>
                  <a:txBody>
                    <a:bodyPr/>
                    <a:lstStyle/>
                    <a:p>
                      <a:pPr>
                        <a:lnSpc>
                          <a:spcPct val="115000"/>
                        </a:lnSpc>
                        <a:spcAft>
                          <a:spcPts val="0"/>
                        </a:spcAft>
                        <a:tabLst>
                          <a:tab pos="1647825" algn="l"/>
                        </a:tabLst>
                      </a:pPr>
                      <a:r>
                        <a:rPr lang="en-US" sz="1600" kern="100"/>
                        <a:t>Have you done an MRI scan before ?</a:t>
                      </a:r>
                      <a:endParaRPr lang="en-US" sz="1600" kern="100">
                        <a:latin typeface="+mn-lt"/>
                        <a:ea typeface="Calibri"/>
                        <a:cs typeface="Arial"/>
                      </a:endParaRPr>
                    </a:p>
                  </a:txBody>
                  <a:tcPr marL="59202" marR="59202" marT="0" marB="0" anchor="ctr"/>
                </a:tc>
                <a:tc>
                  <a:txBody>
                    <a:bodyPr/>
                    <a:lstStyle/>
                    <a:p>
                      <a:pPr>
                        <a:lnSpc>
                          <a:spcPct val="115000"/>
                        </a:lnSpc>
                        <a:spcAft>
                          <a:spcPts val="0"/>
                        </a:spcAft>
                      </a:pPr>
                      <a:r>
                        <a:rPr lang="en-US" sz="1600" kern="100"/>
                        <a:t>No</a:t>
                      </a:r>
                    </a:p>
                    <a:p>
                      <a:pPr>
                        <a:lnSpc>
                          <a:spcPct val="115000"/>
                        </a:lnSpc>
                        <a:spcAft>
                          <a:spcPts val="0"/>
                        </a:spcAft>
                      </a:pPr>
                      <a:r>
                        <a:rPr lang="en-US" sz="1600" kern="100"/>
                        <a:t>Yes</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78</a:t>
                      </a:r>
                    </a:p>
                    <a:p>
                      <a:pPr>
                        <a:lnSpc>
                          <a:spcPct val="115000"/>
                        </a:lnSpc>
                        <a:spcAft>
                          <a:spcPts val="0"/>
                        </a:spcAft>
                        <a:tabLst>
                          <a:tab pos="1647825" algn="l"/>
                        </a:tabLst>
                      </a:pPr>
                      <a:r>
                        <a:rPr lang="en-US" sz="1600" kern="100"/>
                        <a:t>80</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21</a:t>
                      </a:r>
                    </a:p>
                    <a:p>
                      <a:pPr>
                        <a:lnSpc>
                          <a:spcPct val="115000"/>
                        </a:lnSpc>
                        <a:spcAft>
                          <a:spcPts val="0"/>
                        </a:spcAft>
                        <a:tabLst>
                          <a:tab pos="1647825" algn="l"/>
                        </a:tabLst>
                      </a:pPr>
                      <a:r>
                        <a:rPr lang="en-US" sz="1600" kern="100"/>
                        <a:t>21</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99</a:t>
                      </a:r>
                    </a:p>
                    <a:p>
                      <a:pPr>
                        <a:lnSpc>
                          <a:spcPct val="115000"/>
                        </a:lnSpc>
                        <a:spcAft>
                          <a:spcPts val="0"/>
                        </a:spcAft>
                        <a:tabLst>
                          <a:tab pos="1647825" algn="l"/>
                        </a:tabLst>
                      </a:pPr>
                      <a:r>
                        <a:rPr lang="en-US" sz="1600" kern="100"/>
                        <a:t>101</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0.942</a:t>
                      </a:r>
                      <a:endParaRPr lang="en-US" sz="1600" kern="100">
                        <a:latin typeface="+mn-lt"/>
                        <a:ea typeface="Calibri"/>
                        <a:cs typeface="Arial"/>
                      </a:endParaRPr>
                    </a:p>
                  </a:txBody>
                  <a:tcPr marL="59202" marR="59202" marT="0" marB="0" anchor="ctr"/>
                </a:tc>
              </a:tr>
              <a:tr h="1928826">
                <a:tc>
                  <a:txBody>
                    <a:bodyPr/>
                    <a:lstStyle/>
                    <a:p>
                      <a:pPr>
                        <a:lnSpc>
                          <a:spcPct val="115000"/>
                        </a:lnSpc>
                        <a:spcAft>
                          <a:spcPts val="0"/>
                        </a:spcAft>
                        <a:tabLst>
                          <a:tab pos="1647825" algn="l"/>
                        </a:tabLst>
                      </a:pPr>
                      <a:r>
                        <a:rPr lang="en-US" sz="1600" kern="100"/>
                        <a:t>Have you read or heard about the MRI safety procedures ?</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No</a:t>
                      </a:r>
                    </a:p>
                    <a:p>
                      <a:pPr>
                        <a:lnSpc>
                          <a:spcPct val="115000"/>
                        </a:lnSpc>
                        <a:spcAft>
                          <a:spcPts val="0"/>
                        </a:spcAft>
                        <a:tabLst>
                          <a:tab pos="1647825" algn="l"/>
                        </a:tabLst>
                      </a:pPr>
                      <a:r>
                        <a:rPr lang="en-US" sz="1600" kern="100"/>
                        <a:t>Yes</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40</a:t>
                      </a:r>
                    </a:p>
                    <a:p>
                      <a:pPr>
                        <a:lnSpc>
                          <a:spcPct val="115000"/>
                        </a:lnSpc>
                        <a:spcAft>
                          <a:spcPts val="0"/>
                        </a:spcAft>
                        <a:tabLst>
                          <a:tab pos="1647825" algn="l"/>
                        </a:tabLst>
                      </a:pPr>
                      <a:r>
                        <a:rPr lang="en-US" sz="1600" kern="100"/>
                        <a:t>118</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11</a:t>
                      </a:r>
                    </a:p>
                    <a:p>
                      <a:pPr>
                        <a:lnSpc>
                          <a:spcPct val="115000"/>
                        </a:lnSpc>
                        <a:spcAft>
                          <a:spcPts val="0"/>
                        </a:spcAft>
                        <a:tabLst>
                          <a:tab pos="1647825" algn="l"/>
                        </a:tabLst>
                      </a:pPr>
                      <a:r>
                        <a:rPr lang="en-US" sz="1600" kern="100"/>
                        <a:t>31</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a:t>51</a:t>
                      </a:r>
                    </a:p>
                    <a:p>
                      <a:pPr>
                        <a:lnSpc>
                          <a:spcPct val="115000"/>
                        </a:lnSpc>
                        <a:spcAft>
                          <a:spcPts val="0"/>
                        </a:spcAft>
                        <a:tabLst>
                          <a:tab pos="1647825" algn="l"/>
                        </a:tabLst>
                      </a:pPr>
                      <a:r>
                        <a:rPr lang="en-US" sz="1600" kern="100"/>
                        <a:t>149</a:t>
                      </a:r>
                      <a:endParaRPr lang="en-US" sz="1600" kern="100">
                        <a:latin typeface="+mn-lt"/>
                        <a:ea typeface="Calibri"/>
                        <a:cs typeface="Arial"/>
                      </a:endParaRPr>
                    </a:p>
                  </a:txBody>
                  <a:tcPr marL="59202" marR="59202" marT="0" marB="0" anchor="ctr"/>
                </a:tc>
                <a:tc>
                  <a:txBody>
                    <a:bodyPr/>
                    <a:lstStyle/>
                    <a:p>
                      <a:pPr>
                        <a:lnSpc>
                          <a:spcPct val="115000"/>
                        </a:lnSpc>
                        <a:spcAft>
                          <a:spcPts val="0"/>
                        </a:spcAft>
                        <a:tabLst>
                          <a:tab pos="1647825" algn="l"/>
                        </a:tabLst>
                      </a:pPr>
                      <a:r>
                        <a:rPr lang="en-US" sz="1600" kern="100" dirty="0"/>
                        <a:t>0.908</a:t>
                      </a:r>
                      <a:endParaRPr lang="en-US" sz="1600" kern="100" dirty="0">
                        <a:latin typeface="+mn-lt"/>
                        <a:ea typeface="Calibri"/>
                        <a:cs typeface="Arial"/>
                      </a:endParaRPr>
                    </a:p>
                  </a:txBody>
                  <a:tcPr marL="59202" marR="59202" marT="0" marB="0" anchor="ct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r>
              <a:rPr lang="en-US" dirty="0" smtClean="0"/>
              <a:t>Discussion</a:t>
            </a:r>
            <a:endParaRPr lang="en-US" dirty="0"/>
          </a:p>
        </p:txBody>
      </p:sp>
      <p:sp>
        <p:nvSpPr>
          <p:cNvPr id="5" name="عنصر نائب للمحتوى 4"/>
          <p:cNvSpPr>
            <a:spLocks noGrp="1"/>
          </p:cNvSpPr>
          <p:nvPr>
            <p:ph sz="quarter" idx="1"/>
          </p:nvPr>
        </p:nvSpPr>
        <p:spPr/>
        <p:txBody>
          <a:bodyPr/>
          <a:lstStyle/>
          <a:p>
            <a:r>
              <a:rPr lang="en-US" dirty="0" smtClean="0"/>
              <a:t>The aim of this study was to assess the knowledge and attitudes of Iraqi patients toward the safety of magnetic resonance imaging (MRI). The findings showed that the respondents had good knowledge about MRI. In addition, patients were asked to do MRI examinations and were told they should be aware of the relevant safety issues.</a:t>
            </a:r>
          </a:p>
        </p:txBody>
      </p:sp>
      <p:sp>
        <p:nvSpPr>
          <p:cNvPr id="3" name="عنصر نائب لرقم الشريحة 2"/>
          <p:cNvSpPr>
            <a:spLocks noGrp="1"/>
          </p:cNvSpPr>
          <p:nvPr>
            <p:ph type="sldNum" sz="quarter" idx="15"/>
          </p:nvPr>
        </p:nvSpPr>
        <p:spPr/>
        <p:txBody>
          <a:bodyPr/>
          <a:lstStyle/>
          <a:p>
            <a:fld id="{0B34F065-1154-456A-91E3-76DE8E75E17B}" type="slidenum">
              <a:rPr lang="ar-SA" smtClean="0"/>
              <a:pPr/>
              <a:t>27</a:t>
            </a:fld>
            <a:endParaRPr lang="ar-SA"/>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lstStyle/>
          <a:p>
            <a:r>
              <a:rPr lang="en-US" dirty="0" smtClean="0"/>
              <a:t>Furthermore, this  study  showed  that  most of the patients had read or heard about the MRI safety procedures (74.5%). In contrast, 31.5% responded that they were not aware of the patient preparation before the MRI procedures. Additionally, 88.5% of the participants did not recognize the adverse reactions of MRI contrast agents. Notably, 84% were aware of the noise produced by the MRI scanner. The responses of the participants reflected low levels of patient knowledge regarding adverse reactions to MRI contrast agents and to the types of radiation used in MRI. </a:t>
            </a:r>
          </a:p>
        </p:txBody>
      </p:sp>
      <p:sp>
        <p:nvSpPr>
          <p:cNvPr id="4" name="عنصر نائب لرقم الشريحة 3"/>
          <p:cNvSpPr>
            <a:spLocks noGrp="1"/>
          </p:cNvSpPr>
          <p:nvPr>
            <p:ph type="sldNum" sz="quarter" idx="15"/>
          </p:nvPr>
        </p:nvSpPr>
        <p:spPr/>
        <p:txBody>
          <a:bodyPr/>
          <a:lstStyle/>
          <a:p>
            <a:fld id="{0B34F065-1154-456A-91E3-76DE8E75E17B}" type="slidenum">
              <a:rPr lang="ar-SA" smtClean="0"/>
              <a:pPr/>
              <a:t>28</a:t>
            </a:fld>
            <a:endParaRPr lang="ar-SA"/>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a:bodyPr>
          <a:lstStyle/>
          <a:p>
            <a:r>
              <a:rPr lang="en-US" dirty="0" smtClean="0"/>
              <a:t>Furthermore, the patients lacked knowledge of the preparation guidelines before MRI procedures. However,  the  majority had read  or heard about MRI safety procedures. Approximately 55% of respondents did not know the  type  of radiation used in MRI and 45% did know the  type  of radiation used in MRI. This is  not surprising; in a previous study, the majority (85%) of health care professionals in the Kingdom of Saudi Arabia and responded incorrectly that ionizing radiation is used for brain MRI in larger amounts than  thorax X-rays. Another study reported  poor  knowledge  about  radiation  exposure among radiographers,  interns,  and resident  doctors.</a:t>
            </a:r>
          </a:p>
        </p:txBody>
      </p:sp>
      <p:sp>
        <p:nvSpPr>
          <p:cNvPr id="4" name="عنصر نائب لرقم الشريحة 3"/>
          <p:cNvSpPr>
            <a:spLocks noGrp="1"/>
          </p:cNvSpPr>
          <p:nvPr>
            <p:ph type="sldNum" sz="quarter" idx="15"/>
          </p:nvPr>
        </p:nvSpPr>
        <p:spPr/>
        <p:txBody>
          <a:bodyPr/>
          <a:lstStyle/>
          <a:p>
            <a:fld id="{0B34F065-1154-456A-91E3-76DE8E75E17B}" type="slidenum">
              <a:rPr lang="ar-SA" smtClean="0"/>
              <a:pPr/>
              <a:t>29</a:t>
            </a:fld>
            <a:endParaRPr lang="ar-S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Introduction</a:t>
            </a:r>
            <a:endParaRPr lang="en-US" dirty="0"/>
          </a:p>
        </p:txBody>
      </p:sp>
      <p:sp>
        <p:nvSpPr>
          <p:cNvPr id="3" name="عنصر نائب للمحتوى 2"/>
          <p:cNvSpPr>
            <a:spLocks noGrp="1"/>
          </p:cNvSpPr>
          <p:nvPr>
            <p:ph sz="quarter" idx="1"/>
          </p:nvPr>
        </p:nvSpPr>
        <p:spPr>
          <a:xfrm>
            <a:off x="495300" y="1600200"/>
            <a:ext cx="4767265" cy="4873752"/>
          </a:xfrm>
        </p:spPr>
        <p:txBody>
          <a:bodyPr/>
          <a:lstStyle/>
          <a:p>
            <a:r>
              <a:rPr lang="en-US" dirty="0" smtClean="0"/>
              <a:t>Magnetic Resonance Imaging (MRI) is a non-invasive imaging tool that provides 3D images with diagnostic, anatomical and physiological information of the body.</a:t>
            </a:r>
          </a:p>
          <a:p>
            <a:r>
              <a:rPr lang="en-US" dirty="0" smtClean="0"/>
              <a:t>It plays a vital role in the disease detection, diagnosis, and treatment monitoring.</a:t>
            </a:r>
            <a:endParaRPr lang="en-US" dirty="0"/>
          </a:p>
        </p:txBody>
      </p:sp>
      <p:sp>
        <p:nvSpPr>
          <p:cNvPr id="4" name="عنصر نائب لرقم الشريحة 3"/>
          <p:cNvSpPr>
            <a:spLocks noGrp="1"/>
          </p:cNvSpPr>
          <p:nvPr>
            <p:ph type="sldNum" sz="quarter" idx="15"/>
          </p:nvPr>
        </p:nvSpPr>
        <p:spPr/>
        <p:txBody>
          <a:bodyPr/>
          <a:lstStyle/>
          <a:p>
            <a:fld id="{0B34F065-1154-456A-91E3-76DE8E75E17B}" type="slidenum">
              <a:rPr lang="ar-SA" smtClean="0"/>
              <a:pPr/>
              <a:t>3</a:t>
            </a:fld>
            <a:endParaRPr lang="ar-SA"/>
          </a:p>
        </p:txBody>
      </p:sp>
      <p:pic>
        <p:nvPicPr>
          <p:cNvPr id="1026" name="Picture 2"/>
          <p:cNvPicPr>
            <a:picLocks noChangeAspect="1" noChangeArrowheads="1"/>
          </p:cNvPicPr>
          <p:nvPr/>
        </p:nvPicPr>
        <p:blipFill>
          <a:blip r:embed="rId3"/>
          <a:srcRect/>
          <a:stretch>
            <a:fillRect/>
          </a:stretch>
        </p:blipFill>
        <p:spPr bwMode="auto">
          <a:xfrm>
            <a:off x="5262565" y="1928803"/>
            <a:ext cx="4101732" cy="2839661"/>
          </a:xfrm>
          <a:prstGeom prst="rect">
            <a:avLst/>
          </a:prstGeom>
          <a:noFill/>
          <a:ln w="9525">
            <a:noFill/>
            <a:miter lim="800000"/>
            <a:headEnd/>
            <a:tailEnd/>
          </a:ln>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Conclusion</a:t>
            </a:r>
            <a:endParaRPr lang="en-US" dirty="0"/>
          </a:p>
        </p:txBody>
      </p:sp>
      <p:sp>
        <p:nvSpPr>
          <p:cNvPr id="3" name="عنصر نائب للمحتوى 2"/>
          <p:cNvSpPr>
            <a:spLocks noGrp="1"/>
          </p:cNvSpPr>
          <p:nvPr>
            <p:ph sz="quarter" idx="1"/>
          </p:nvPr>
        </p:nvSpPr>
        <p:spPr/>
        <p:txBody>
          <a:bodyPr>
            <a:normAutofit lnSpcReduction="10000"/>
          </a:bodyPr>
          <a:lstStyle/>
          <a:p>
            <a:r>
              <a:rPr lang="en-US" dirty="0" smtClean="0"/>
              <a:t>This study finds that the combination of factors contributing to patients' knowledge of MRI safety in the Iraqi population is complex. In particular, the combination of education, age group, income, gender and whether the information was requested before an MRI examination determines the patient's level of knowledge. By profiling patients around these factors and providing information in a variety of formats, Health care providers are able to better target patients to receive information prior to the examination and increase their availability to co-operate in an MRI examination. Although the target population of this study was Iraq, the findings could have broader implications.</a:t>
            </a:r>
          </a:p>
        </p:txBody>
      </p:sp>
      <p:sp>
        <p:nvSpPr>
          <p:cNvPr id="4" name="عنصر نائب لرقم الشريحة 3"/>
          <p:cNvSpPr>
            <a:spLocks noGrp="1"/>
          </p:cNvSpPr>
          <p:nvPr>
            <p:ph type="sldNum" sz="quarter" idx="15"/>
          </p:nvPr>
        </p:nvSpPr>
        <p:spPr/>
        <p:txBody>
          <a:bodyPr/>
          <a:lstStyle/>
          <a:p>
            <a:fld id="{0B34F065-1154-456A-91E3-76DE8E75E17B}" type="slidenum">
              <a:rPr lang="ar-SA" smtClean="0"/>
              <a:pPr/>
              <a:t>30</a:t>
            </a:fld>
            <a:endParaRPr lang="ar-SA"/>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Recommendation</a:t>
            </a:r>
            <a:endParaRPr lang="en-US" dirty="0"/>
          </a:p>
        </p:txBody>
      </p:sp>
      <p:sp>
        <p:nvSpPr>
          <p:cNvPr id="3" name="عنصر نائب للمحتوى 2"/>
          <p:cNvSpPr>
            <a:spLocks noGrp="1"/>
          </p:cNvSpPr>
          <p:nvPr>
            <p:ph sz="quarter" idx="1"/>
          </p:nvPr>
        </p:nvSpPr>
        <p:spPr/>
        <p:txBody>
          <a:bodyPr>
            <a:normAutofit lnSpcReduction="10000"/>
          </a:bodyPr>
          <a:lstStyle/>
          <a:p>
            <a:r>
              <a:rPr lang="en-US" dirty="0" smtClean="0"/>
              <a:t>This study found significant differences between groups in the sources of information used and the extent of the information requested. It is important to further adapt this research to other locations to ensure that societal and cultural factors do not bias the results. It may be advantageous to profile patients prior to an MRI to determine groups according to their preferred style and format of resources. Each department and treating physician should provide patients with access to a variety of resources (</a:t>
            </a:r>
            <a:r>
              <a:rPr lang="en-US" dirty="0" err="1" smtClean="0"/>
              <a:t>eg</a:t>
            </a:r>
            <a:r>
              <a:rPr lang="en-US" dirty="0" smtClean="0"/>
              <a:t>. websites, printed, material, face-to-face information sessions) that fit their profile. This would provide them with a better understanding of the potential problems they need to be aware of.</a:t>
            </a:r>
            <a:endParaRPr lang="en-US" dirty="0"/>
          </a:p>
        </p:txBody>
      </p:sp>
      <p:sp>
        <p:nvSpPr>
          <p:cNvPr id="4" name="عنصر نائب لرقم الشريحة 3"/>
          <p:cNvSpPr>
            <a:spLocks noGrp="1"/>
          </p:cNvSpPr>
          <p:nvPr>
            <p:ph type="sldNum" sz="quarter" idx="15"/>
          </p:nvPr>
        </p:nvSpPr>
        <p:spPr/>
        <p:txBody>
          <a:bodyPr/>
          <a:lstStyle/>
          <a:p>
            <a:fld id="{0B34F065-1154-456A-91E3-76DE8E75E17B}" type="slidenum">
              <a:rPr lang="ar-SA" smtClean="0"/>
              <a:pPr/>
              <a:t>31</a:t>
            </a:fld>
            <a:endParaRPr lang="ar-SA"/>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Questionnaire 1</a:t>
            </a:r>
            <a:r>
              <a:rPr lang="en-US" b="1" baseline="30000" dirty="0" smtClean="0"/>
              <a:t>st</a:t>
            </a:r>
            <a:r>
              <a:rPr lang="en-US" b="1" dirty="0" smtClean="0"/>
              <a:t> Part</a:t>
            </a:r>
            <a:endParaRPr lang="en-US"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32</a:t>
            </a:fld>
            <a:endParaRPr lang="ar-SA"/>
          </a:p>
        </p:txBody>
      </p:sp>
      <p:sp>
        <p:nvSpPr>
          <p:cNvPr id="6" name="عنصر نائب للمحتوى 5"/>
          <p:cNvSpPr>
            <a:spLocks noGrp="1"/>
          </p:cNvSpPr>
          <p:nvPr>
            <p:ph sz="quarter" idx="1"/>
          </p:nvPr>
        </p:nvSpPr>
        <p:spPr/>
        <p:txBody>
          <a:bodyPr>
            <a:normAutofit fontScale="85000" lnSpcReduction="20000"/>
          </a:bodyPr>
          <a:lstStyle/>
          <a:p>
            <a:r>
              <a:rPr lang="en-US" dirty="0" smtClean="0"/>
              <a:t>1-Gender</a:t>
            </a:r>
            <a:br>
              <a:rPr lang="en-US" dirty="0" smtClean="0"/>
            </a:br>
            <a:r>
              <a:rPr lang="en-US" dirty="0" smtClean="0"/>
              <a:t>Male</a:t>
            </a:r>
            <a:br>
              <a:rPr lang="en-US" dirty="0" smtClean="0"/>
            </a:br>
            <a:r>
              <a:rPr lang="en-US" dirty="0" smtClean="0"/>
              <a:t>Female</a:t>
            </a:r>
            <a:br>
              <a:rPr lang="en-US" dirty="0" smtClean="0"/>
            </a:br>
            <a:endParaRPr lang="en-US" dirty="0" smtClean="0"/>
          </a:p>
          <a:p>
            <a:r>
              <a:rPr lang="en-US" dirty="0" smtClean="0"/>
              <a:t>2-Age</a:t>
            </a:r>
            <a:br>
              <a:rPr lang="en-US" dirty="0" smtClean="0"/>
            </a:br>
            <a:r>
              <a:rPr lang="en-US" dirty="0" smtClean="0"/>
              <a:t>Less than 20 years</a:t>
            </a:r>
            <a:br>
              <a:rPr lang="en-US" dirty="0" smtClean="0"/>
            </a:br>
            <a:r>
              <a:rPr lang="en-US" dirty="0" smtClean="0"/>
              <a:t>20-40 years</a:t>
            </a:r>
            <a:br>
              <a:rPr lang="en-US" dirty="0" smtClean="0"/>
            </a:br>
            <a:r>
              <a:rPr lang="en-US" dirty="0" smtClean="0"/>
              <a:t>41-60 years</a:t>
            </a:r>
            <a:br>
              <a:rPr lang="en-US" dirty="0" smtClean="0"/>
            </a:br>
            <a:r>
              <a:rPr lang="en-US" dirty="0" smtClean="0"/>
              <a:t>More than 60 years</a:t>
            </a:r>
            <a:br>
              <a:rPr lang="en-US" dirty="0" smtClean="0"/>
            </a:br>
            <a:endParaRPr lang="en-US" dirty="0" smtClean="0"/>
          </a:p>
          <a:p>
            <a:r>
              <a:rPr lang="en-US" dirty="0" smtClean="0"/>
              <a:t>3-Marital status</a:t>
            </a:r>
            <a:br>
              <a:rPr lang="en-US" dirty="0" smtClean="0"/>
            </a:br>
            <a:r>
              <a:rPr lang="en-US" dirty="0" smtClean="0"/>
              <a:t>Single</a:t>
            </a:r>
            <a:br>
              <a:rPr lang="en-US" dirty="0" smtClean="0"/>
            </a:br>
            <a:r>
              <a:rPr lang="en-US" dirty="0" smtClean="0"/>
              <a:t>Married</a:t>
            </a:r>
            <a:endParaRPr lang="en-US" dirty="0"/>
          </a:p>
        </p:txBody>
      </p:sp>
      <p:sp>
        <p:nvSpPr>
          <p:cNvPr id="7" name="عنصر نائب للمحتوى 6"/>
          <p:cNvSpPr>
            <a:spLocks noGrp="1"/>
          </p:cNvSpPr>
          <p:nvPr>
            <p:ph sz="quarter" idx="2"/>
          </p:nvPr>
        </p:nvSpPr>
        <p:spPr/>
        <p:txBody>
          <a:bodyPr>
            <a:normAutofit fontScale="85000" lnSpcReduction="20000"/>
          </a:bodyPr>
          <a:lstStyle/>
          <a:p>
            <a:r>
              <a:rPr lang="en-US" dirty="0" smtClean="0"/>
              <a:t>4-Level of education</a:t>
            </a:r>
            <a:br>
              <a:rPr lang="en-US" dirty="0" smtClean="0"/>
            </a:br>
            <a:r>
              <a:rPr lang="en-US" dirty="0" smtClean="0"/>
              <a:t>Illiterate</a:t>
            </a:r>
            <a:br>
              <a:rPr lang="en-US" dirty="0" smtClean="0"/>
            </a:br>
            <a:r>
              <a:rPr lang="en-US" dirty="0" smtClean="0"/>
              <a:t>Primary</a:t>
            </a:r>
            <a:br>
              <a:rPr lang="en-US" dirty="0" smtClean="0"/>
            </a:br>
            <a:r>
              <a:rPr lang="en-US" dirty="0" smtClean="0"/>
              <a:t>Intermediate</a:t>
            </a:r>
            <a:br>
              <a:rPr lang="en-US" dirty="0" smtClean="0"/>
            </a:br>
            <a:r>
              <a:rPr lang="en-US" dirty="0" smtClean="0"/>
              <a:t>Secondary</a:t>
            </a:r>
            <a:br>
              <a:rPr lang="en-US" dirty="0" smtClean="0"/>
            </a:br>
            <a:r>
              <a:rPr lang="en-US" dirty="0" smtClean="0"/>
              <a:t>University</a:t>
            </a:r>
            <a:br>
              <a:rPr lang="en-US" dirty="0" smtClean="0"/>
            </a:br>
            <a:endParaRPr lang="en-US" dirty="0" smtClean="0"/>
          </a:p>
          <a:p>
            <a:r>
              <a:rPr lang="en-US" dirty="0" smtClean="0"/>
              <a:t>5-Occupation</a:t>
            </a:r>
            <a:br>
              <a:rPr lang="en-US" dirty="0" smtClean="0"/>
            </a:br>
            <a:r>
              <a:rPr lang="en-US" dirty="0" smtClean="0"/>
              <a:t>Employee</a:t>
            </a:r>
            <a:br>
              <a:rPr lang="en-US" dirty="0" smtClean="0"/>
            </a:br>
            <a:r>
              <a:rPr lang="en-US" dirty="0" smtClean="0"/>
              <a:t>Freelancer</a:t>
            </a:r>
            <a:br>
              <a:rPr lang="en-US" dirty="0" smtClean="0"/>
            </a:br>
            <a:r>
              <a:rPr lang="en-US" dirty="0" smtClean="0"/>
              <a:t>Business</a:t>
            </a:r>
            <a:br>
              <a:rPr lang="en-US" dirty="0" smtClean="0"/>
            </a:br>
            <a:r>
              <a:rPr lang="en-US" dirty="0" smtClean="0"/>
              <a:t>Domestic</a:t>
            </a:r>
            <a:br>
              <a:rPr lang="en-US" dirty="0" smtClean="0"/>
            </a:br>
            <a:r>
              <a:rPr lang="en-US" dirty="0" smtClean="0"/>
              <a:t>Student</a:t>
            </a:r>
            <a:br>
              <a:rPr lang="en-US" dirty="0" smtClean="0"/>
            </a:br>
            <a:endParaRPr lang="en-US" dirty="0" smtClean="0"/>
          </a:p>
          <a:p>
            <a:r>
              <a:rPr lang="en-US" dirty="0" smtClean="0"/>
              <a:t>6-Residence</a:t>
            </a:r>
            <a:br>
              <a:rPr lang="en-US" dirty="0" smtClean="0"/>
            </a:br>
            <a:r>
              <a:rPr lang="en-US" dirty="0" smtClean="0"/>
              <a:t>Urban</a:t>
            </a:r>
            <a:br>
              <a:rPr lang="en-US" dirty="0" smtClean="0"/>
            </a:br>
            <a:r>
              <a:rPr lang="en-US" dirty="0" smtClean="0"/>
              <a:t>Rural</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Questionnaire 2</a:t>
            </a:r>
            <a:r>
              <a:rPr lang="en-US" baseline="30000" dirty="0" smtClean="0"/>
              <a:t>nd</a:t>
            </a:r>
            <a:r>
              <a:rPr lang="en-US" dirty="0" smtClean="0"/>
              <a:t> Part</a:t>
            </a:r>
            <a:endParaRPr lang="en-US" dirty="0"/>
          </a:p>
        </p:txBody>
      </p:sp>
      <p:sp>
        <p:nvSpPr>
          <p:cNvPr id="6" name="عنصر نائب للمحتوى 5"/>
          <p:cNvSpPr>
            <a:spLocks noGrp="1"/>
          </p:cNvSpPr>
          <p:nvPr>
            <p:ph sz="quarter" idx="1"/>
          </p:nvPr>
        </p:nvSpPr>
        <p:spPr/>
        <p:txBody>
          <a:bodyPr>
            <a:normAutofit fontScale="85000" lnSpcReduction="10000"/>
          </a:bodyPr>
          <a:lstStyle/>
          <a:p>
            <a:r>
              <a:rPr lang="en-US" dirty="0" smtClean="0"/>
              <a:t>1-Do you know the preparation guidelines before MRI scanner ?</a:t>
            </a:r>
            <a:br>
              <a:rPr lang="en-US" dirty="0" smtClean="0"/>
            </a:br>
            <a:r>
              <a:rPr lang="en-US" dirty="0" smtClean="0"/>
              <a:t>Yes</a:t>
            </a:r>
            <a:br>
              <a:rPr lang="en-US" dirty="0" smtClean="0"/>
            </a:br>
            <a:r>
              <a:rPr lang="en-US" dirty="0" smtClean="0"/>
              <a:t>No</a:t>
            </a:r>
            <a:br>
              <a:rPr lang="en-US" dirty="0" smtClean="0"/>
            </a:br>
            <a:endParaRPr lang="en-US" dirty="0" smtClean="0"/>
          </a:p>
          <a:p>
            <a:r>
              <a:rPr lang="en-US" dirty="0" smtClean="0"/>
              <a:t>2-Are you aware of the types of radiation used in MRI ?</a:t>
            </a:r>
            <a:br>
              <a:rPr lang="en-US" dirty="0" smtClean="0"/>
            </a:br>
            <a:r>
              <a:rPr lang="en-US" dirty="0" smtClean="0"/>
              <a:t>Yes</a:t>
            </a:r>
            <a:br>
              <a:rPr lang="en-US" dirty="0" smtClean="0"/>
            </a:br>
            <a:r>
              <a:rPr lang="en-US" dirty="0" smtClean="0"/>
              <a:t>No</a:t>
            </a:r>
            <a:br>
              <a:rPr lang="en-US" dirty="0" smtClean="0"/>
            </a:br>
            <a:endParaRPr lang="en-US" dirty="0" smtClean="0"/>
          </a:p>
          <a:p>
            <a:r>
              <a:rPr lang="en-US" dirty="0" smtClean="0"/>
              <a:t>3-Do you Know there is noise produced by MRI scanner ?</a:t>
            </a:r>
            <a:br>
              <a:rPr lang="en-US" dirty="0" smtClean="0"/>
            </a:br>
            <a:r>
              <a:rPr lang="en-US" dirty="0" smtClean="0"/>
              <a:t>Yes</a:t>
            </a:r>
            <a:br>
              <a:rPr lang="en-US" dirty="0" smtClean="0"/>
            </a:br>
            <a:r>
              <a:rPr lang="en-US" dirty="0" smtClean="0"/>
              <a:t>No</a:t>
            </a:r>
          </a:p>
          <a:p>
            <a:pPr>
              <a:buNone/>
            </a:pPr>
            <a:r>
              <a:rPr lang="en-US" dirty="0" smtClean="0"/>
              <a:t> </a:t>
            </a:r>
          </a:p>
          <a:p>
            <a:r>
              <a:rPr lang="en-US" dirty="0" smtClean="0"/>
              <a:t>4-Do you think the MRI scanner is on if there are no patients ?</a:t>
            </a:r>
            <a:br>
              <a:rPr lang="en-US" dirty="0" smtClean="0"/>
            </a:br>
            <a:r>
              <a:rPr lang="en-US" dirty="0" smtClean="0"/>
              <a:t>Yes</a:t>
            </a:r>
            <a:br>
              <a:rPr lang="en-US" dirty="0" smtClean="0"/>
            </a:br>
            <a:r>
              <a:rPr lang="en-US" dirty="0" smtClean="0"/>
              <a:t>No</a:t>
            </a:r>
          </a:p>
        </p:txBody>
      </p:sp>
      <p:sp>
        <p:nvSpPr>
          <p:cNvPr id="3" name="عنصر نائب لرقم الشريحة 2"/>
          <p:cNvSpPr>
            <a:spLocks noGrp="1"/>
          </p:cNvSpPr>
          <p:nvPr>
            <p:ph type="sldNum" sz="quarter" idx="15"/>
          </p:nvPr>
        </p:nvSpPr>
        <p:spPr/>
        <p:txBody>
          <a:bodyPr/>
          <a:lstStyle/>
          <a:p>
            <a:fld id="{0B34F065-1154-456A-91E3-76DE8E75E17B}" type="slidenum">
              <a:rPr lang="ar-SA" smtClean="0"/>
              <a:pPr/>
              <a:t>33</a:t>
            </a:fld>
            <a:endParaRPr lang="ar-SA"/>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Questionnaire 2</a:t>
            </a:r>
            <a:r>
              <a:rPr lang="en-US" baseline="30000" dirty="0" smtClean="0"/>
              <a:t>nd</a:t>
            </a:r>
            <a:r>
              <a:rPr lang="en-US" dirty="0" smtClean="0"/>
              <a:t> Part Conti.</a:t>
            </a:r>
            <a:endParaRPr lang="en-US" dirty="0"/>
          </a:p>
        </p:txBody>
      </p:sp>
      <p:sp>
        <p:nvSpPr>
          <p:cNvPr id="3" name="عنصر نائب للمحتوى 2"/>
          <p:cNvSpPr>
            <a:spLocks noGrp="1"/>
          </p:cNvSpPr>
          <p:nvPr>
            <p:ph sz="quarter" idx="1"/>
          </p:nvPr>
        </p:nvSpPr>
        <p:spPr/>
        <p:txBody>
          <a:bodyPr>
            <a:normAutofit fontScale="92500" lnSpcReduction="10000"/>
          </a:bodyPr>
          <a:lstStyle/>
          <a:p>
            <a:r>
              <a:rPr lang="en-US" dirty="0" smtClean="0"/>
              <a:t>5-Do you know that there is a contrast agent used in some cases ?</a:t>
            </a:r>
            <a:br>
              <a:rPr lang="en-US" dirty="0" smtClean="0"/>
            </a:br>
            <a:r>
              <a:rPr lang="en-US" dirty="0" smtClean="0"/>
              <a:t>Yes</a:t>
            </a:r>
            <a:br>
              <a:rPr lang="en-US" dirty="0" smtClean="0"/>
            </a:br>
            <a:r>
              <a:rPr lang="en-US" dirty="0" smtClean="0"/>
              <a:t>No</a:t>
            </a:r>
          </a:p>
          <a:p>
            <a:pPr>
              <a:buNone/>
            </a:pPr>
            <a:endParaRPr lang="en-US" dirty="0" smtClean="0"/>
          </a:p>
          <a:p>
            <a:r>
              <a:rPr lang="en-US" dirty="0" smtClean="0"/>
              <a:t>6-Are you aware of the adverse reactions to MRI contrast agents ?</a:t>
            </a:r>
            <a:br>
              <a:rPr lang="en-US" dirty="0" smtClean="0"/>
            </a:br>
            <a:r>
              <a:rPr lang="en-US" dirty="0" smtClean="0"/>
              <a:t>Yes</a:t>
            </a:r>
            <a:br>
              <a:rPr lang="en-US" dirty="0" smtClean="0"/>
            </a:br>
            <a:r>
              <a:rPr lang="en-US" dirty="0" smtClean="0"/>
              <a:t>No</a:t>
            </a:r>
            <a:br>
              <a:rPr lang="en-US" dirty="0" smtClean="0"/>
            </a:br>
            <a:endParaRPr lang="en-US" dirty="0" smtClean="0"/>
          </a:p>
          <a:p>
            <a:r>
              <a:rPr lang="en-US" dirty="0" smtClean="0"/>
              <a:t>7-Do you know why patients undergoing MRI with contrast agents must have their </a:t>
            </a:r>
            <a:r>
              <a:rPr lang="en-US" dirty="0" err="1" smtClean="0"/>
              <a:t>creatinine</a:t>
            </a:r>
            <a:r>
              <a:rPr lang="en-US" dirty="0" smtClean="0"/>
              <a:t> levels (</a:t>
            </a:r>
            <a:r>
              <a:rPr lang="en-US" dirty="0" err="1" smtClean="0"/>
              <a:t>glomerular</a:t>
            </a:r>
            <a:r>
              <a:rPr lang="en-US" dirty="0" smtClean="0"/>
              <a:t> filtration rate or GFR) checked ?</a:t>
            </a:r>
            <a:br>
              <a:rPr lang="en-US" dirty="0" smtClean="0"/>
            </a:br>
            <a:r>
              <a:rPr lang="en-US" dirty="0" smtClean="0"/>
              <a:t>Yes</a:t>
            </a:r>
            <a:br>
              <a:rPr lang="en-US" dirty="0" smtClean="0"/>
            </a:br>
            <a:r>
              <a:rPr lang="en-US" dirty="0" smtClean="0"/>
              <a:t>No</a:t>
            </a:r>
          </a:p>
        </p:txBody>
      </p:sp>
      <p:sp>
        <p:nvSpPr>
          <p:cNvPr id="4" name="عنصر نائب لرقم الشريحة 3"/>
          <p:cNvSpPr>
            <a:spLocks noGrp="1"/>
          </p:cNvSpPr>
          <p:nvPr>
            <p:ph type="sldNum" sz="quarter" idx="15"/>
          </p:nvPr>
        </p:nvSpPr>
        <p:spPr/>
        <p:txBody>
          <a:bodyPr/>
          <a:lstStyle/>
          <a:p>
            <a:fld id="{0B34F065-1154-456A-91E3-76DE8E75E17B}" type="slidenum">
              <a:rPr lang="ar-SA" smtClean="0"/>
              <a:pPr/>
              <a:t>34</a:t>
            </a:fld>
            <a:endParaRPr lang="ar-SA"/>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Questionnaire 2</a:t>
            </a:r>
            <a:r>
              <a:rPr lang="en-US" baseline="30000" dirty="0" smtClean="0"/>
              <a:t>nd</a:t>
            </a:r>
            <a:r>
              <a:rPr lang="en-US" dirty="0" smtClean="0"/>
              <a:t> Part Conti.</a:t>
            </a:r>
            <a:endParaRPr lang="en-US" dirty="0"/>
          </a:p>
        </p:txBody>
      </p:sp>
      <p:sp>
        <p:nvSpPr>
          <p:cNvPr id="3" name="عنصر نائب للمحتوى 2"/>
          <p:cNvSpPr>
            <a:spLocks noGrp="1"/>
          </p:cNvSpPr>
          <p:nvPr>
            <p:ph sz="quarter" idx="1"/>
          </p:nvPr>
        </p:nvSpPr>
        <p:spPr/>
        <p:txBody>
          <a:bodyPr>
            <a:noAutofit/>
          </a:bodyPr>
          <a:lstStyle/>
          <a:p>
            <a:r>
              <a:rPr lang="en-US" sz="2000" dirty="0" smtClean="0"/>
              <a:t>8-Can a pregnant woman be scanned by MRI ?</a:t>
            </a:r>
            <a:br>
              <a:rPr lang="en-US" sz="2000" dirty="0" smtClean="0"/>
            </a:br>
            <a:r>
              <a:rPr lang="en-US" sz="2000" dirty="0" smtClean="0"/>
              <a:t>Yes</a:t>
            </a:r>
            <a:br>
              <a:rPr lang="en-US" sz="2000" dirty="0" smtClean="0"/>
            </a:br>
            <a:r>
              <a:rPr lang="en-US" sz="2000" dirty="0" smtClean="0"/>
              <a:t>No</a:t>
            </a:r>
          </a:p>
          <a:p>
            <a:pPr>
              <a:buNone/>
            </a:pPr>
            <a:endParaRPr lang="en-US" sz="2000" dirty="0" smtClean="0"/>
          </a:p>
          <a:p>
            <a:r>
              <a:rPr lang="en-US" sz="2000" dirty="0" smtClean="0"/>
              <a:t>9-Can a pregnant woman be giving an MRI contrast agent ?</a:t>
            </a:r>
            <a:br>
              <a:rPr lang="en-US" sz="2000" dirty="0" smtClean="0"/>
            </a:br>
            <a:r>
              <a:rPr lang="en-US" sz="2000" dirty="0" smtClean="0"/>
              <a:t>Yes</a:t>
            </a:r>
            <a:br>
              <a:rPr lang="en-US" sz="2000" dirty="0" smtClean="0"/>
            </a:br>
            <a:r>
              <a:rPr lang="en-US" sz="2000" dirty="0" smtClean="0"/>
              <a:t>No</a:t>
            </a:r>
            <a:br>
              <a:rPr lang="en-US" sz="2000" dirty="0" smtClean="0"/>
            </a:br>
            <a:endParaRPr lang="en-US" sz="2000" dirty="0" smtClean="0"/>
          </a:p>
          <a:p>
            <a:r>
              <a:rPr lang="en-US" sz="2000" dirty="0" smtClean="0"/>
              <a:t>10-Have you had done an MRI scan before ?</a:t>
            </a:r>
            <a:br>
              <a:rPr lang="en-US" sz="2000" dirty="0" smtClean="0"/>
            </a:br>
            <a:r>
              <a:rPr lang="en-US" sz="2000" dirty="0" smtClean="0"/>
              <a:t>Yes</a:t>
            </a:r>
            <a:br>
              <a:rPr lang="en-US" sz="2000" dirty="0" smtClean="0"/>
            </a:br>
            <a:r>
              <a:rPr lang="en-US" sz="2000" dirty="0" smtClean="0"/>
              <a:t>No</a:t>
            </a:r>
            <a:br>
              <a:rPr lang="en-US" sz="2000" dirty="0" smtClean="0"/>
            </a:br>
            <a:endParaRPr lang="en-US" sz="2000" dirty="0" smtClean="0"/>
          </a:p>
          <a:p>
            <a:r>
              <a:rPr lang="en-US" sz="2000" dirty="0" smtClean="0"/>
              <a:t>11-Have you read or heard about the MRI safety procedures ?</a:t>
            </a:r>
            <a:br>
              <a:rPr lang="en-US" sz="2000" dirty="0" smtClean="0"/>
            </a:br>
            <a:r>
              <a:rPr lang="en-US" sz="2000" dirty="0" smtClean="0"/>
              <a:t>Yes</a:t>
            </a:r>
            <a:br>
              <a:rPr lang="en-US" sz="2000" dirty="0" smtClean="0"/>
            </a:br>
            <a:r>
              <a:rPr lang="en-US" sz="2000" dirty="0" smtClean="0"/>
              <a:t>No</a:t>
            </a:r>
          </a:p>
        </p:txBody>
      </p:sp>
      <p:sp>
        <p:nvSpPr>
          <p:cNvPr id="4" name="عنصر نائب لرقم الشريحة 3"/>
          <p:cNvSpPr>
            <a:spLocks noGrp="1"/>
          </p:cNvSpPr>
          <p:nvPr>
            <p:ph type="sldNum" sz="quarter" idx="15"/>
          </p:nvPr>
        </p:nvSpPr>
        <p:spPr/>
        <p:txBody>
          <a:bodyPr/>
          <a:lstStyle/>
          <a:p>
            <a:fld id="{0B34F065-1154-456A-91E3-76DE8E75E17B}" type="slidenum">
              <a:rPr lang="ar-SA" smtClean="0"/>
              <a:pPr/>
              <a:t>35</a:t>
            </a:fld>
            <a:endParaRPr lang="ar-SA"/>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34F065-1154-456A-91E3-76DE8E75E17B}" type="slidenum">
              <a:rPr lang="ar-SA" smtClean="0"/>
              <a:pPr/>
              <a:t>36</a:t>
            </a:fld>
            <a:endParaRPr lang="ar-SA"/>
          </a:p>
        </p:txBody>
      </p:sp>
      <p:sp>
        <p:nvSpPr>
          <p:cNvPr id="5" name="مربع نص 4"/>
          <p:cNvSpPr txBox="1"/>
          <p:nvPr/>
        </p:nvSpPr>
        <p:spPr>
          <a:xfrm>
            <a:off x="773877" y="2644170"/>
            <a:ext cx="8358246" cy="1569660"/>
          </a:xfrm>
          <a:prstGeom prst="rect">
            <a:avLst/>
          </a:prstGeom>
          <a:noFill/>
        </p:spPr>
        <p:txBody>
          <a:bodyPr wrap="square" rtlCol="0">
            <a:spAutoFit/>
          </a:bodyPr>
          <a:lstStyle/>
          <a:p>
            <a:pPr algn="ctr"/>
            <a:r>
              <a:rPr lang="en-US" sz="9600" dirty="0" smtClean="0"/>
              <a:t>THANK YOU</a:t>
            </a:r>
            <a:endParaRPr lang="en-US" sz="9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lstStyle/>
          <a:p>
            <a:r>
              <a:rPr lang="en-US" dirty="0" smtClean="0"/>
              <a:t>The most important advantage of MRI not using ionizing radiation like other imaging modalities such as Computed tomography (CT) makes it relatively safer for users, particularly pregnant women and children who are at greater risk of the harmful effects of ionizing radiation.</a:t>
            </a:r>
            <a:endParaRPr lang="en-US" dirty="0"/>
          </a:p>
        </p:txBody>
      </p:sp>
      <p:sp>
        <p:nvSpPr>
          <p:cNvPr id="4" name="عنصر نائب لرقم الشريحة 3"/>
          <p:cNvSpPr>
            <a:spLocks noGrp="1"/>
          </p:cNvSpPr>
          <p:nvPr>
            <p:ph type="sldNum" sz="quarter" idx="15"/>
          </p:nvPr>
        </p:nvSpPr>
        <p:spPr/>
        <p:txBody>
          <a:bodyPr/>
          <a:lstStyle/>
          <a:p>
            <a:fld id="{0B34F065-1154-456A-91E3-76DE8E75E17B}" type="slidenum">
              <a:rPr lang="ar-SA" smtClean="0"/>
              <a:pPr/>
              <a:t>4</a:t>
            </a:fld>
            <a:endParaRPr lang="ar-SA"/>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lstStyle/>
          <a:p>
            <a:r>
              <a:rPr lang="en-US" dirty="0" smtClean="0"/>
              <a:t>There is a possibility that these technological advances could increase patients' confusion regarding the MRI environment which could increase their anxiety.</a:t>
            </a:r>
          </a:p>
          <a:p>
            <a:r>
              <a:rPr lang="en-US" dirty="0" smtClean="0"/>
              <a:t>Patient information is essential for reducing anxiety, promoting awareness, compliance and satisfaction among patients and helping them deal with their illness and prognosis.</a:t>
            </a:r>
            <a:endParaRPr lang="en-US" dirty="0"/>
          </a:p>
        </p:txBody>
      </p:sp>
      <p:sp>
        <p:nvSpPr>
          <p:cNvPr id="4" name="عنصر نائب لرقم الشريحة 3"/>
          <p:cNvSpPr>
            <a:spLocks noGrp="1"/>
          </p:cNvSpPr>
          <p:nvPr>
            <p:ph type="sldNum" sz="quarter" idx="15"/>
          </p:nvPr>
        </p:nvSpPr>
        <p:spPr/>
        <p:txBody>
          <a:bodyPr/>
          <a:lstStyle/>
          <a:p>
            <a:fld id="{0B34F065-1154-456A-91E3-76DE8E75E17B}" type="slidenum">
              <a:rPr lang="ar-SA" smtClean="0"/>
              <a:pPr/>
              <a:t>5</a:t>
            </a:fld>
            <a:endParaRPr lang="ar-S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Aims of the Study</a:t>
            </a:r>
            <a:endParaRPr lang="en-US" dirty="0"/>
          </a:p>
        </p:txBody>
      </p:sp>
      <p:sp>
        <p:nvSpPr>
          <p:cNvPr id="3" name="عنصر نائب للمحتوى 2"/>
          <p:cNvSpPr>
            <a:spLocks noGrp="1"/>
          </p:cNvSpPr>
          <p:nvPr>
            <p:ph sz="quarter" idx="1"/>
          </p:nvPr>
        </p:nvSpPr>
        <p:spPr/>
        <p:txBody>
          <a:bodyPr/>
          <a:lstStyle/>
          <a:p>
            <a:r>
              <a:rPr lang="en-US" dirty="0" smtClean="0"/>
              <a:t>To assess patients’ knowledge.</a:t>
            </a:r>
          </a:p>
          <a:p>
            <a:r>
              <a:rPr lang="en-US" dirty="0" smtClean="0"/>
              <a:t>To assess patients’ perception.</a:t>
            </a:r>
          </a:p>
          <a:p>
            <a:r>
              <a:rPr lang="en-US" dirty="0" smtClean="0"/>
              <a:t>To assess patients’ experience during MRI examinations.</a:t>
            </a:r>
            <a:endParaRPr lang="en-US" dirty="0"/>
          </a:p>
        </p:txBody>
      </p:sp>
      <p:sp>
        <p:nvSpPr>
          <p:cNvPr id="4" name="عنصر نائب لرقم الشريحة 3"/>
          <p:cNvSpPr>
            <a:spLocks noGrp="1"/>
          </p:cNvSpPr>
          <p:nvPr>
            <p:ph type="sldNum" sz="quarter" idx="15"/>
          </p:nvPr>
        </p:nvSpPr>
        <p:spPr/>
        <p:txBody>
          <a:bodyPr/>
          <a:lstStyle/>
          <a:p>
            <a:fld id="{0B34F065-1154-456A-91E3-76DE8E75E17B}" type="slidenum">
              <a:rPr lang="ar-SA" smtClean="0"/>
              <a:pPr/>
              <a:t>6</a:t>
            </a:fld>
            <a:endParaRPr lang="ar-S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Patients and Methods</a:t>
            </a:r>
            <a:endParaRPr lang="en-US" dirty="0"/>
          </a:p>
        </p:txBody>
      </p:sp>
      <p:sp>
        <p:nvSpPr>
          <p:cNvPr id="3" name="عنصر نائب للمحتوى 2"/>
          <p:cNvSpPr>
            <a:spLocks noGrp="1"/>
          </p:cNvSpPr>
          <p:nvPr>
            <p:ph sz="quarter" idx="1"/>
          </p:nvPr>
        </p:nvSpPr>
        <p:spPr/>
        <p:txBody>
          <a:bodyPr>
            <a:normAutofit/>
          </a:bodyPr>
          <a:lstStyle/>
          <a:p>
            <a:r>
              <a:rPr lang="en-US" dirty="0" smtClean="0"/>
              <a:t>This is a descriptive cross-sectional study conducted from November 2022 and February 2023 to assess patients' knowledge and attitudes toward the safety of MRI. A questionnaire designed to contain variables related to knowledge and attitudes towards MRI safety issues</a:t>
            </a:r>
            <a:r>
              <a:rPr lang="en-US" dirty="0" smtClean="0"/>
              <a:t>.</a:t>
            </a:r>
            <a:endParaRPr lang="en-US" dirty="0" smtClean="0"/>
          </a:p>
        </p:txBody>
      </p:sp>
      <p:sp>
        <p:nvSpPr>
          <p:cNvPr id="4" name="عنصر نائب لرقم الشريحة 3"/>
          <p:cNvSpPr>
            <a:spLocks noGrp="1"/>
          </p:cNvSpPr>
          <p:nvPr>
            <p:ph type="sldNum" sz="quarter" idx="15"/>
          </p:nvPr>
        </p:nvSpPr>
        <p:spPr/>
        <p:txBody>
          <a:bodyPr/>
          <a:lstStyle/>
          <a:p>
            <a:fld id="{0B34F065-1154-456A-91E3-76DE8E75E17B}" type="slidenum">
              <a:rPr lang="ar-SA" smtClean="0"/>
              <a:pPr/>
              <a:t>7</a:t>
            </a:fld>
            <a:endParaRPr lang="ar-S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lstStyle/>
          <a:p>
            <a:r>
              <a:rPr lang="en-US" b="1" dirty="0" smtClean="0"/>
              <a:t>Study design and duration: </a:t>
            </a:r>
            <a:r>
              <a:rPr lang="en-US" dirty="0" smtClean="0"/>
              <a:t>A cross-sectional study with analytic component of 8 months duration</a:t>
            </a:r>
          </a:p>
          <a:p>
            <a:r>
              <a:rPr lang="en-US" b="1" dirty="0" smtClean="0"/>
              <a:t>Study settings: </a:t>
            </a:r>
            <a:r>
              <a:rPr lang="en-US" dirty="0" smtClean="0"/>
              <a:t>This study was conducted among randomly selected patients from Al-</a:t>
            </a:r>
            <a:r>
              <a:rPr lang="en-US" dirty="0" err="1" smtClean="0"/>
              <a:t>Kindy</a:t>
            </a:r>
            <a:r>
              <a:rPr lang="en-US" dirty="0" smtClean="0"/>
              <a:t> Teaching Hospital</a:t>
            </a:r>
          </a:p>
          <a:p>
            <a:r>
              <a:rPr lang="en-US" b="1" dirty="0" smtClean="0"/>
              <a:t>Sampling techniques: </a:t>
            </a:r>
            <a:r>
              <a:rPr lang="en-US" dirty="0" smtClean="0"/>
              <a:t>a convenient sample of (200) from a wide variety of patients with different educational backgrounds. from MRI services in Al-</a:t>
            </a:r>
            <a:r>
              <a:rPr lang="en-US" dirty="0" err="1" smtClean="0"/>
              <a:t>Kindy</a:t>
            </a:r>
            <a:r>
              <a:rPr lang="en-US" dirty="0" smtClean="0"/>
              <a:t> Teaching Hospital</a:t>
            </a:r>
            <a:r>
              <a:rPr lang="en-US" dirty="0" smtClean="0"/>
              <a:t>.</a:t>
            </a:r>
            <a:endParaRPr lang="en-US" b="1" dirty="0" smtClean="0"/>
          </a:p>
        </p:txBody>
      </p:sp>
      <p:sp>
        <p:nvSpPr>
          <p:cNvPr id="4" name="عنصر نائب لرقم الشريحة 3"/>
          <p:cNvSpPr>
            <a:spLocks noGrp="1"/>
          </p:cNvSpPr>
          <p:nvPr>
            <p:ph type="sldNum" sz="quarter" idx="15"/>
          </p:nvPr>
        </p:nvSpPr>
        <p:spPr/>
        <p:txBody>
          <a:bodyPr/>
          <a:lstStyle/>
          <a:p>
            <a:fld id="{0B34F065-1154-456A-91E3-76DE8E75E17B}" type="slidenum">
              <a:rPr lang="ar-SA" smtClean="0"/>
              <a:pPr/>
              <a:t>8</a:t>
            </a:fld>
            <a:endParaRPr lang="ar-S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a:bodyPr>
          <a:lstStyle/>
          <a:p>
            <a:r>
              <a:rPr lang="en-US" b="1" dirty="0" smtClean="0"/>
              <a:t>Data </a:t>
            </a:r>
            <a:r>
              <a:rPr lang="en-US" b="1" dirty="0" smtClean="0"/>
              <a:t>Analyses</a:t>
            </a:r>
          </a:p>
          <a:p>
            <a:r>
              <a:rPr lang="en-US" dirty="0" smtClean="0"/>
              <a:t>Data was analyzed using SPSS statistical software version (22.0) and descriptive statistics to estimate mean scores of knowledge and attitudes by gender, age group, and education level, and a chi-square test was used to find out if there was any significant between knowledge of MRI safety and certain demographic data. The level of significance is typically set at a value of (0.05) or less.</a:t>
            </a:r>
            <a:endParaRPr lang="en-US" dirty="0"/>
          </a:p>
        </p:txBody>
      </p:sp>
      <p:sp>
        <p:nvSpPr>
          <p:cNvPr id="4" name="عنصر نائب لرقم الشريحة 3"/>
          <p:cNvSpPr>
            <a:spLocks noGrp="1"/>
          </p:cNvSpPr>
          <p:nvPr>
            <p:ph type="sldNum" sz="quarter" idx="15"/>
          </p:nvPr>
        </p:nvSpPr>
        <p:spPr/>
        <p:txBody>
          <a:bodyPr/>
          <a:lstStyle/>
          <a:p>
            <a:fld id="{0B34F065-1154-456A-91E3-76DE8E75E17B}" type="slidenum">
              <a:rPr lang="ar-SA" smtClean="0"/>
              <a:pPr/>
              <a:t>9</a:t>
            </a:fld>
            <a:endParaRPr lang="ar-SA"/>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143</TotalTime>
  <Words>2470</Words>
  <PresentationFormat>A4 Paper (210x297 mm)‎</PresentationFormat>
  <Paragraphs>796</Paragraphs>
  <Slides>36</Slides>
  <Notes>2</Notes>
  <HiddenSlides>0</HiddenSlides>
  <MMClips>0</MMClips>
  <ScaleCrop>false</ScaleCrop>
  <HeadingPairs>
    <vt:vector size="4" baseType="variant">
      <vt:variant>
        <vt:lpstr>سمة</vt:lpstr>
      </vt:variant>
      <vt:variant>
        <vt:i4>1</vt:i4>
      </vt:variant>
      <vt:variant>
        <vt:lpstr>عناوين الشرائح</vt:lpstr>
      </vt:variant>
      <vt:variant>
        <vt:i4>36</vt:i4>
      </vt:variant>
    </vt:vector>
  </HeadingPairs>
  <TitlesOfParts>
    <vt:vector size="37" baseType="lpstr">
      <vt:lpstr>مشربية</vt:lpstr>
      <vt:lpstr>Assessment of Iraqi Patient Knowledge Regarding MRI Safety Before the Scanning</vt:lpstr>
      <vt:lpstr>List of Contents</vt:lpstr>
      <vt:lpstr>Introduction</vt:lpstr>
      <vt:lpstr>الشريحة 4</vt:lpstr>
      <vt:lpstr>الشريحة 5</vt:lpstr>
      <vt:lpstr>Aims of the Study</vt:lpstr>
      <vt:lpstr>Patients and Methods</vt:lpstr>
      <vt:lpstr>الشريحة 8</vt:lpstr>
      <vt:lpstr>الشريحة 9</vt:lpstr>
      <vt:lpstr>Results</vt:lpstr>
      <vt:lpstr>Table 1 Demographic Data of the Participants</vt:lpstr>
      <vt:lpstr>الشريحة 12</vt:lpstr>
      <vt:lpstr>Table 2 Knowledge of Patients Towards MRI Safety and Assessment of Study Participant Attitudes About MRI Safety</vt:lpstr>
      <vt:lpstr>الشريحة 14</vt:lpstr>
      <vt:lpstr>Table 3 Association between Education Level &amp; Questions</vt:lpstr>
      <vt:lpstr>الشريحة 16</vt:lpstr>
      <vt:lpstr>الشريحة 17</vt:lpstr>
      <vt:lpstr>Table 4 Association between Residence &amp; Questions </vt:lpstr>
      <vt:lpstr>الشريحة 19</vt:lpstr>
      <vt:lpstr>الشريحة 20</vt:lpstr>
      <vt:lpstr>Table 5 Association between Gender &amp; Questions</vt:lpstr>
      <vt:lpstr>الشريحة 22</vt:lpstr>
      <vt:lpstr>الشريحة 23</vt:lpstr>
      <vt:lpstr>Table 6 Association between Marital Status &amp; Questions</vt:lpstr>
      <vt:lpstr>الشريحة 25</vt:lpstr>
      <vt:lpstr>الشريحة 26</vt:lpstr>
      <vt:lpstr>Discussion</vt:lpstr>
      <vt:lpstr>الشريحة 28</vt:lpstr>
      <vt:lpstr>الشريحة 29</vt:lpstr>
      <vt:lpstr>Conclusion</vt:lpstr>
      <vt:lpstr>Recommendation</vt:lpstr>
      <vt:lpstr>Questionnaire 1st Part</vt:lpstr>
      <vt:lpstr>Questionnaire 2nd Part</vt:lpstr>
      <vt:lpstr>Questionnaire 2nd Part Conti.</vt:lpstr>
      <vt:lpstr>Questionnaire 2nd Part Conti.</vt:lpstr>
      <vt:lpstr>الشريحة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Iraqi Patient Knowledge Regarding MRI Safety Before the Scanning</dc:title>
  <dc:creator>Mohammed J. Qasim</dc:creator>
  <cp:lastModifiedBy>DELL</cp:lastModifiedBy>
  <cp:revision>17</cp:revision>
  <dcterms:created xsi:type="dcterms:W3CDTF">2023-05-20T21:05:02Z</dcterms:created>
  <dcterms:modified xsi:type="dcterms:W3CDTF">2023-05-25T02:16:53Z</dcterms:modified>
</cp:coreProperties>
</file>