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6" r:id="rId5"/>
    <p:sldId id="277"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7503DB-AB9C-406D-A55A-7AC5C39552C1}">
          <p14:sldIdLst>
            <p14:sldId id="256"/>
            <p14:sldId id="257"/>
            <p14:sldId id="258"/>
            <p14:sldId id="276"/>
            <p14:sldId id="277"/>
          </p14:sldIdLst>
        </p14:section>
        <p14:section name="Untitled Section" id="{1B32C59E-F1BA-4B61-AB4D-0A739461624F}">
          <p14:sldIdLst>
            <p14:sldId id="259"/>
            <p14:sldId id="261"/>
            <p14:sldId id="262"/>
            <p14:sldId id="263"/>
            <p14:sldId id="264"/>
            <p14:sldId id="265"/>
            <p14:sldId id="266"/>
            <p14:sldId id="267"/>
            <p14:sldId id="268"/>
            <p14:sldId id="269"/>
            <p14:sldId id="270"/>
            <p14:sldId id="271"/>
            <p14:sldId id="272"/>
            <p14:sldId id="273"/>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93" autoAdjust="0"/>
  </p:normalViewPr>
  <p:slideViewPr>
    <p:cSldViewPr snapToGrid="0">
      <p:cViewPr varScale="1">
        <p:scale>
          <a:sx n="72" d="100"/>
          <a:sy n="72" d="100"/>
        </p:scale>
        <p:origin x="61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88647FA2-6913-4478-B35B-C806F4F031CC}"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662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47FA2-6913-4478-B35B-C806F4F031CC}"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148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47FA2-6913-4478-B35B-C806F4F031CC}"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134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47FA2-6913-4478-B35B-C806F4F031CC}"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631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647FA2-6913-4478-B35B-C806F4F031CC}"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927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47FA2-6913-4478-B35B-C806F4F031CC}"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214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647FA2-6913-4478-B35B-C806F4F031CC}"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07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647FA2-6913-4478-B35B-C806F4F031CC}"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105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647FA2-6913-4478-B35B-C806F4F031CC}" type="slidenum">
              <a:rPr lang="en-US" smtClean="0"/>
              <a:t>‹#›</a:t>
            </a:fld>
            <a:endParaRPr lang="en-US" dirty="0"/>
          </a:p>
        </p:txBody>
      </p:sp>
    </p:spTree>
    <p:extLst>
      <p:ext uri="{BB962C8B-B14F-4D97-AF65-F5344CB8AC3E}">
        <p14:creationId xmlns:p14="http://schemas.microsoft.com/office/powerpoint/2010/main" val="350826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5F6422-EBBB-4540-A3B9-6B45BDC1F0BE}" type="datetimeFigureOut">
              <a:rPr lang="en-US" smtClean="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647FA2-6913-4478-B35B-C806F4F031CC}"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80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65F6422-EBBB-4540-A3B9-6B45BDC1F0BE}" type="datetimeFigureOut">
              <a:rPr lang="en-US" smtClean="0"/>
              <a:t>5/30/2023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88647FA2-6913-4478-B35B-C806F4F031CC}"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957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65F6422-EBBB-4540-A3B9-6B45BDC1F0BE}" type="datetimeFigureOut">
              <a:rPr lang="en-US" smtClean="0"/>
              <a:t>5/30/2023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8647FA2-6913-4478-B35B-C806F4F031CC}"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6248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AEBB2-2076-69FE-8018-C30EE6CB3E93}"/>
              </a:ext>
            </a:extLst>
          </p:cNvPr>
          <p:cNvSpPr>
            <a:spLocks noGrp="1"/>
          </p:cNvSpPr>
          <p:nvPr>
            <p:ph type="ctrTitle"/>
          </p:nvPr>
        </p:nvSpPr>
        <p:spPr>
          <a:xfrm>
            <a:off x="2061519" y="125405"/>
            <a:ext cx="8637073" cy="3303595"/>
          </a:xfrm>
        </p:spPr>
        <p:txBody>
          <a:bodyPr>
            <a:normAutofit/>
          </a:bodyPr>
          <a:lstStyle/>
          <a:p>
            <a:endParaRPr lang="en-US" sz="2800" dirty="0"/>
          </a:p>
        </p:txBody>
      </p:sp>
      <p:sp>
        <p:nvSpPr>
          <p:cNvPr id="3" name="Subtitle 2">
            <a:extLst>
              <a:ext uri="{FF2B5EF4-FFF2-40B4-BE49-F238E27FC236}">
                <a16:creationId xmlns:a16="http://schemas.microsoft.com/office/drawing/2014/main" id="{71909192-50C1-991D-A43F-03A45BA74FCF}"/>
              </a:ext>
            </a:extLst>
          </p:cNvPr>
          <p:cNvSpPr>
            <a:spLocks noGrp="1"/>
          </p:cNvSpPr>
          <p:nvPr>
            <p:ph type="subTitle" idx="1"/>
          </p:nvPr>
        </p:nvSpPr>
        <p:spPr>
          <a:xfrm>
            <a:off x="2168398" y="4588108"/>
            <a:ext cx="8637072" cy="1482492"/>
          </a:xfrm>
        </p:spPr>
        <p:txBody>
          <a:bodyPr>
            <a:noAutofit/>
          </a:bodyPr>
          <a:lstStyle/>
          <a:p>
            <a:r>
              <a:rPr lang="en-US" kern="0" dirty="0"/>
              <a:t> </a:t>
            </a:r>
          </a:p>
        </p:txBody>
      </p:sp>
      <p:pic>
        <p:nvPicPr>
          <p:cNvPr id="5" name="Picture 4">
            <a:extLst>
              <a:ext uri="{FF2B5EF4-FFF2-40B4-BE49-F238E27FC236}">
                <a16:creationId xmlns:a16="http://schemas.microsoft.com/office/drawing/2014/main" id="{0C0253FD-EEF1-73D2-637A-4E03F811E07A}"/>
              </a:ext>
            </a:extLst>
          </p:cNvPr>
          <p:cNvPicPr>
            <a:picLocks noChangeAspect="1"/>
          </p:cNvPicPr>
          <p:nvPr/>
        </p:nvPicPr>
        <p:blipFill>
          <a:blip r:embed="rId2"/>
          <a:stretch>
            <a:fillRect/>
          </a:stretch>
        </p:blipFill>
        <p:spPr>
          <a:xfrm>
            <a:off x="1997299" y="711775"/>
            <a:ext cx="8066916" cy="2374900"/>
          </a:xfrm>
          <a:prstGeom prst="rect">
            <a:avLst/>
          </a:prstGeom>
        </p:spPr>
      </p:pic>
      <p:sp>
        <p:nvSpPr>
          <p:cNvPr id="11" name="TextBox 10">
            <a:extLst>
              <a:ext uri="{FF2B5EF4-FFF2-40B4-BE49-F238E27FC236}">
                <a16:creationId xmlns:a16="http://schemas.microsoft.com/office/drawing/2014/main" id="{7980DD81-A1C2-47F8-9254-03974278C5A5}"/>
              </a:ext>
            </a:extLst>
          </p:cNvPr>
          <p:cNvSpPr txBox="1"/>
          <p:nvPr/>
        </p:nvSpPr>
        <p:spPr>
          <a:xfrm>
            <a:off x="828675" y="4015370"/>
            <a:ext cx="6102350" cy="1477328"/>
          </a:xfrm>
          <a:prstGeom prst="rect">
            <a:avLst/>
          </a:prstGeom>
          <a:noFill/>
        </p:spPr>
        <p:txBody>
          <a:bodyPr wrap="square">
            <a:spAutoFit/>
          </a:bodyPr>
          <a:lstStyle/>
          <a:p>
            <a:r>
              <a:rPr lang="en-US" dirty="0"/>
              <a:t>By:</a:t>
            </a:r>
          </a:p>
          <a:p>
            <a:r>
              <a:rPr lang="en-US" dirty="0" err="1"/>
              <a:t>Albaqir</a:t>
            </a:r>
            <a:r>
              <a:rPr lang="en-US" dirty="0"/>
              <a:t> Mohammed Ibrahim</a:t>
            </a:r>
          </a:p>
          <a:p>
            <a:r>
              <a:rPr lang="en-US" dirty="0" err="1"/>
              <a:t>Zahraa</a:t>
            </a:r>
            <a:r>
              <a:rPr lang="en-US" dirty="0"/>
              <a:t> Khalid Farhaan</a:t>
            </a:r>
          </a:p>
          <a:p>
            <a:r>
              <a:rPr lang="en-US" dirty="0"/>
              <a:t>Dania </a:t>
            </a:r>
            <a:r>
              <a:rPr lang="en-US" dirty="0" err="1"/>
              <a:t>Rafid</a:t>
            </a:r>
            <a:r>
              <a:rPr lang="en-US" dirty="0"/>
              <a:t> Hussein</a:t>
            </a:r>
          </a:p>
          <a:p>
            <a:r>
              <a:rPr lang="en-US" dirty="0"/>
              <a:t>Fatima Naseer Abd Al-Jabbar</a:t>
            </a:r>
          </a:p>
        </p:txBody>
      </p:sp>
      <p:sp>
        <p:nvSpPr>
          <p:cNvPr id="13" name="TextBox 12">
            <a:extLst>
              <a:ext uri="{FF2B5EF4-FFF2-40B4-BE49-F238E27FC236}">
                <a16:creationId xmlns:a16="http://schemas.microsoft.com/office/drawing/2014/main" id="{5C6E3B95-4779-0F97-C732-5BB9CD5E93D6}"/>
              </a:ext>
            </a:extLst>
          </p:cNvPr>
          <p:cNvSpPr txBox="1"/>
          <p:nvPr/>
        </p:nvSpPr>
        <p:spPr>
          <a:xfrm>
            <a:off x="6657975" y="4406024"/>
            <a:ext cx="6102350" cy="923330"/>
          </a:xfrm>
          <a:prstGeom prst="rect">
            <a:avLst/>
          </a:prstGeom>
          <a:noFill/>
        </p:spPr>
        <p:txBody>
          <a:bodyPr wrap="square">
            <a:spAutoFit/>
          </a:bodyPr>
          <a:lstStyle/>
          <a:p>
            <a:r>
              <a:rPr lang="en-US" dirty="0"/>
              <a:t>Supervised by:</a:t>
            </a:r>
          </a:p>
          <a:p>
            <a:r>
              <a:rPr lang="en-US" dirty="0"/>
              <a:t>Dr. Hussein </a:t>
            </a:r>
            <a:r>
              <a:rPr lang="en-US" dirty="0" err="1"/>
              <a:t>Khudair</a:t>
            </a:r>
            <a:r>
              <a:rPr lang="en-US" dirty="0"/>
              <a:t> Hussein</a:t>
            </a:r>
          </a:p>
          <a:p>
            <a:r>
              <a:rPr lang="en-US" dirty="0"/>
              <a:t>2023/1444</a:t>
            </a:r>
          </a:p>
        </p:txBody>
      </p:sp>
    </p:spTree>
    <p:extLst>
      <p:ext uri="{BB962C8B-B14F-4D97-AF65-F5344CB8AC3E}">
        <p14:creationId xmlns:p14="http://schemas.microsoft.com/office/powerpoint/2010/main" val="58168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B31F-90E9-E847-38D1-11134DB52791}"/>
              </a:ext>
            </a:extLst>
          </p:cNvPr>
          <p:cNvSpPr>
            <a:spLocks noGrp="1"/>
          </p:cNvSpPr>
          <p:nvPr>
            <p:ph type="title"/>
          </p:nvPr>
        </p:nvSpPr>
        <p:spPr/>
        <p:txBody>
          <a:bodyPr/>
          <a:lstStyle/>
          <a:p>
            <a:r>
              <a:rPr lang="en-US" cap="none" dirty="0"/>
              <a:t>Statistical methods:</a:t>
            </a:r>
          </a:p>
        </p:txBody>
      </p:sp>
      <p:sp>
        <p:nvSpPr>
          <p:cNvPr id="3" name="Content Placeholder 2">
            <a:extLst>
              <a:ext uri="{FF2B5EF4-FFF2-40B4-BE49-F238E27FC236}">
                <a16:creationId xmlns:a16="http://schemas.microsoft.com/office/drawing/2014/main" id="{3BC46BEA-6E68-A5D2-2B36-3C42C066AC47}"/>
              </a:ext>
            </a:extLst>
          </p:cNvPr>
          <p:cNvSpPr>
            <a:spLocks noGrp="1"/>
          </p:cNvSpPr>
          <p:nvPr>
            <p:ph idx="1"/>
          </p:nvPr>
        </p:nvSpPr>
        <p:spPr/>
        <p:txBody>
          <a:bodyPr>
            <a:normAutofit/>
          </a:bodyPr>
          <a:lstStyle/>
          <a:p>
            <a:r>
              <a:rPr lang="en-US" sz="3200" dirty="0"/>
              <a:t>Data has been performed through EXCEL and SSPS program version 17 and. Qui square test applied looking for a more significant treatment between Caffeine and Theophylline. p value=0.05 was considered as cut off point for level of significance.</a:t>
            </a:r>
          </a:p>
        </p:txBody>
      </p:sp>
    </p:spTree>
    <p:extLst>
      <p:ext uri="{BB962C8B-B14F-4D97-AF65-F5344CB8AC3E}">
        <p14:creationId xmlns:p14="http://schemas.microsoft.com/office/powerpoint/2010/main" val="83290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C124-C82C-C698-5429-ADAEF4C8590D}"/>
              </a:ext>
            </a:extLst>
          </p:cNvPr>
          <p:cNvSpPr>
            <a:spLocks noGrp="1"/>
          </p:cNvSpPr>
          <p:nvPr>
            <p:ph type="title" idx="4294967295"/>
          </p:nvPr>
        </p:nvSpPr>
        <p:spPr>
          <a:xfrm>
            <a:off x="530225" y="360363"/>
            <a:ext cx="9604375" cy="1049337"/>
          </a:xfrm>
        </p:spPr>
        <p:txBody>
          <a:bodyPr>
            <a:normAutofit/>
          </a:bodyPr>
          <a:lstStyle/>
          <a:p>
            <a:r>
              <a:rPr lang="en-US" sz="6000" cap="none" dirty="0"/>
              <a:t>Results</a:t>
            </a:r>
          </a:p>
        </p:txBody>
      </p:sp>
      <p:sp>
        <p:nvSpPr>
          <p:cNvPr id="8" name="TextBox 7">
            <a:extLst>
              <a:ext uri="{FF2B5EF4-FFF2-40B4-BE49-F238E27FC236}">
                <a16:creationId xmlns:a16="http://schemas.microsoft.com/office/drawing/2014/main" id="{41393AD6-CEF1-540F-C850-9B17033C0DFA}"/>
              </a:ext>
            </a:extLst>
          </p:cNvPr>
          <p:cNvSpPr txBox="1"/>
          <p:nvPr/>
        </p:nvSpPr>
        <p:spPr>
          <a:xfrm>
            <a:off x="228599" y="2403365"/>
            <a:ext cx="4213225" cy="646331"/>
          </a:xfrm>
          <a:prstGeom prst="rect">
            <a:avLst/>
          </a:prstGeom>
          <a:noFill/>
        </p:spPr>
        <p:txBody>
          <a:bodyPr wrap="square">
            <a:spAutoFit/>
          </a:bodyPr>
          <a:lstStyle/>
          <a:p>
            <a:r>
              <a:rPr lang="en-US" dirty="0"/>
              <a:t>Table 1: frequency distribution of studied cases according to study variables:</a:t>
            </a:r>
          </a:p>
        </p:txBody>
      </p:sp>
      <p:pic>
        <p:nvPicPr>
          <p:cNvPr id="9" name="Picture 8">
            <a:extLst>
              <a:ext uri="{FF2B5EF4-FFF2-40B4-BE49-F238E27FC236}">
                <a16:creationId xmlns:a16="http://schemas.microsoft.com/office/drawing/2014/main" id="{D3C20643-FCFD-2C90-68CF-A658F165C49F}"/>
              </a:ext>
            </a:extLst>
          </p:cNvPr>
          <p:cNvPicPr>
            <a:picLocks noChangeAspect="1"/>
          </p:cNvPicPr>
          <p:nvPr/>
        </p:nvPicPr>
        <p:blipFill>
          <a:blip r:embed="rId2"/>
          <a:stretch>
            <a:fillRect/>
          </a:stretch>
        </p:blipFill>
        <p:spPr>
          <a:xfrm>
            <a:off x="4102608" y="182563"/>
            <a:ext cx="6705093" cy="6137274"/>
          </a:xfrm>
          <a:prstGeom prst="rect">
            <a:avLst/>
          </a:prstGeom>
        </p:spPr>
      </p:pic>
    </p:spTree>
    <p:extLst>
      <p:ext uri="{BB962C8B-B14F-4D97-AF65-F5344CB8AC3E}">
        <p14:creationId xmlns:p14="http://schemas.microsoft.com/office/powerpoint/2010/main" val="4150038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76AE30-5C27-14BC-ED9D-49CDF12AEDFF}"/>
              </a:ext>
            </a:extLst>
          </p:cNvPr>
          <p:cNvSpPr txBox="1"/>
          <p:nvPr/>
        </p:nvSpPr>
        <p:spPr>
          <a:xfrm>
            <a:off x="409575" y="1917184"/>
            <a:ext cx="2206625" cy="1815882"/>
          </a:xfrm>
          <a:prstGeom prst="rect">
            <a:avLst/>
          </a:prstGeom>
          <a:noFill/>
        </p:spPr>
        <p:txBody>
          <a:bodyPr wrap="square">
            <a:spAutoFit/>
          </a:bodyPr>
          <a:lstStyle/>
          <a:p>
            <a:r>
              <a:rPr lang="en-US" sz="2800" dirty="0"/>
              <a:t>Table 2: Weight distribution in study sample</a:t>
            </a:r>
            <a:r>
              <a:rPr lang="en-US" dirty="0"/>
              <a:t>.</a:t>
            </a:r>
          </a:p>
        </p:txBody>
      </p:sp>
      <p:pic>
        <p:nvPicPr>
          <p:cNvPr id="4" name="Picture 3">
            <a:extLst>
              <a:ext uri="{FF2B5EF4-FFF2-40B4-BE49-F238E27FC236}">
                <a16:creationId xmlns:a16="http://schemas.microsoft.com/office/drawing/2014/main" id="{45136C09-9640-2932-FFA8-58F64AF9AA55}"/>
              </a:ext>
            </a:extLst>
          </p:cNvPr>
          <p:cNvPicPr>
            <a:picLocks noChangeAspect="1"/>
          </p:cNvPicPr>
          <p:nvPr/>
        </p:nvPicPr>
        <p:blipFill>
          <a:blip r:embed="rId2"/>
          <a:stretch>
            <a:fillRect/>
          </a:stretch>
        </p:blipFill>
        <p:spPr>
          <a:xfrm>
            <a:off x="3452812" y="361756"/>
            <a:ext cx="8116888" cy="4548382"/>
          </a:xfrm>
          <a:prstGeom prst="rect">
            <a:avLst/>
          </a:prstGeom>
        </p:spPr>
      </p:pic>
    </p:spTree>
    <p:extLst>
      <p:ext uri="{BB962C8B-B14F-4D97-AF65-F5344CB8AC3E}">
        <p14:creationId xmlns:p14="http://schemas.microsoft.com/office/powerpoint/2010/main" val="147089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523876-AD99-D8E4-5EDF-94B26B425C12}"/>
              </a:ext>
            </a:extLst>
          </p:cNvPr>
          <p:cNvSpPr txBox="1"/>
          <p:nvPr/>
        </p:nvSpPr>
        <p:spPr>
          <a:xfrm>
            <a:off x="523875" y="1244084"/>
            <a:ext cx="3400425" cy="1569660"/>
          </a:xfrm>
          <a:prstGeom prst="rect">
            <a:avLst/>
          </a:prstGeom>
          <a:noFill/>
        </p:spPr>
        <p:txBody>
          <a:bodyPr wrap="square">
            <a:spAutoFit/>
          </a:bodyPr>
          <a:lstStyle/>
          <a:p>
            <a:r>
              <a:rPr lang="en-US" dirty="0"/>
              <a:t> </a:t>
            </a:r>
            <a:r>
              <a:rPr lang="en-US" sz="3200" dirty="0"/>
              <a:t>Figure 1: Weight distribution in this study</a:t>
            </a:r>
            <a:endParaRPr lang="en-US" dirty="0"/>
          </a:p>
        </p:txBody>
      </p:sp>
      <p:pic>
        <p:nvPicPr>
          <p:cNvPr id="5" name="Picture 4">
            <a:extLst>
              <a:ext uri="{FF2B5EF4-FFF2-40B4-BE49-F238E27FC236}">
                <a16:creationId xmlns:a16="http://schemas.microsoft.com/office/drawing/2014/main" id="{CD68432A-6BA9-42EF-6190-8496658F7505}"/>
              </a:ext>
            </a:extLst>
          </p:cNvPr>
          <p:cNvPicPr>
            <a:picLocks noChangeAspect="1"/>
          </p:cNvPicPr>
          <p:nvPr/>
        </p:nvPicPr>
        <p:blipFill>
          <a:blip r:embed="rId2"/>
          <a:stretch>
            <a:fillRect/>
          </a:stretch>
        </p:blipFill>
        <p:spPr>
          <a:xfrm>
            <a:off x="4738776" y="202508"/>
            <a:ext cx="6929349" cy="5398192"/>
          </a:xfrm>
          <a:prstGeom prst="rect">
            <a:avLst/>
          </a:prstGeom>
        </p:spPr>
      </p:pic>
    </p:spTree>
    <p:extLst>
      <p:ext uri="{BB962C8B-B14F-4D97-AF65-F5344CB8AC3E}">
        <p14:creationId xmlns:p14="http://schemas.microsoft.com/office/powerpoint/2010/main" val="401900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C78115C-2324-D7C1-6645-46E38FB55258}"/>
              </a:ext>
            </a:extLst>
          </p:cNvPr>
          <p:cNvPicPr>
            <a:picLocks noChangeAspect="1"/>
          </p:cNvPicPr>
          <p:nvPr/>
        </p:nvPicPr>
        <p:blipFill>
          <a:blip r:embed="rId2"/>
          <a:stretch>
            <a:fillRect/>
          </a:stretch>
        </p:blipFill>
        <p:spPr>
          <a:xfrm>
            <a:off x="752253" y="662608"/>
            <a:ext cx="10687493" cy="4834421"/>
          </a:xfrm>
          <a:prstGeom prst="rect">
            <a:avLst/>
          </a:prstGeom>
        </p:spPr>
      </p:pic>
    </p:spTree>
    <p:extLst>
      <p:ext uri="{BB962C8B-B14F-4D97-AF65-F5344CB8AC3E}">
        <p14:creationId xmlns:p14="http://schemas.microsoft.com/office/powerpoint/2010/main" val="128481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4BBB673-6882-B827-70E5-D017B49236C0}"/>
              </a:ext>
            </a:extLst>
          </p:cNvPr>
          <p:cNvSpPr txBox="1"/>
          <p:nvPr/>
        </p:nvSpPr>
        <p:spPr>
          <a:xfrm>
            <a:off x="635000" y="2044184"/>
            <a:ext cx="3441700" cy="1384995"/>
          </a:xfrm>
          <a:prstGeom prst="rect">
            <a:avLst/>
          </a:prstGeom>
          <a:noFill/>
        </p:spPr>
        <p:txBody>
          <a:bodyPr wrap="square">
            <a:spAutoFit/>
          </a:bodyPr>
          <a:lstStyle/>
          <a:p>
            <a:r>
              <a:rPr lang="en-US" sz="2800" dirty="0"/>
              <a:t>Figure 2: Weight distribution in each day of treatment start</a:t>
            </a:r>
          </a:p>
        </p:txBody>
      </p:sp>
      <p:pic>
        <p:nvPicPr>
          <p:cNvPr id="8" name="Picture 7">
            <a:extLst>
              <a:ext uri="{FF2B5EF4-FFF2-40B4-BE49-F238E27FC236}">
                <a16:creationId xmlns:a16="http://schemas.microsoft.com/office/drawing/2014/main" id="{0A65F7E3-87EE-FAC4-F28D-EFC959B1627E}"/>
              </a:ext>
            </a:extLst>
          </p:cNvPr>
          <p:cNvPicPr>
            <a:picLocks noChangeAspect="1"/>
          </p:cNvPicPr>
          <p:nvPr/>
        </p:nvPicPr>
        <p:blipFill>
          <a:blip r:embed="rId2"/>
          <a:stretch>
            <a:fillRect/>
          </a:stretch>
        </p:blipFill>
        <p:spPr>
          <a:xfrm>
            <a:off x="4279900" y="202488"/>
            <a:ext cx="6396455" cy="5727836"/>
          </a:xfrm>
          <a:prstGeom prst="rect">
            <a:avLst/>
          </a:prstGeom>
        </p:spPr>
      </p:pic>
    </p:spTree>
    <p:extLst>
      <p:ext uri="{BB962C8B-B14F-4D97-AF65-F5344CB8AC3E}">
        <p14:creationId xmlns:p14="http://schemas.microsoft.com/office/powerpoint/2010/main" val="2389188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581EAF-8D14-9D2E-4839-28E183EBBF7E}"/>
              </a:ext>
            </a:extLst>
          </p:cNvPr>
          <p:cNvSpPr txBox="1"/>
          <p:nvPr/>
        </p:nvSpPr>
        <p:spPr>
          <a:xfrm>
            <a:off x="536575" y="330884"/>
            <a:ext cx="1762125" cy="3046988"/>
          </a:xfrm>
          <a:prstGeom prst="rect">
            <a:avLst/>
          </a:prstGeom>
          <a:noFill/>
        </p:spPr>
        <p:txBody>
          <a:bodyPr wrap="square">
            <a:spAutoFit/>
          </a:bodyPr>
          <a:lstStyle/>
          <a:p>
            <a:r>
              <a:rPr lang="en-US" sz="2000" dirty="0"/>
              <a:t>Ta</a:t>
            </a:r>
            <a:r>
              <a:rPr lang="en-US" sz="2400" dirty="0"/>
              <a:t>ble 3: Association between the used medication and gender, age and results. </a:t>
            </a:r>
          </a:p>
        </p:txBody>
      </p:sp>
      <p:pic>
        <p:nvPicPr>
          <p:cNvPr id="6" name="Picture 5">
            <a:extLst>
              <a:ext uri="{FF2B5EF4-FFF2-40B4-BE49-F238E27FC236}">
                <a16:creationId xmlns:a16="http://schemas.microsoft.com/office/drawing/2014/main" id="{7C99D243-5D8D-C3CF-311E-CFF446F12571}"/>
              </a:ext>
            </a:extLst>
          </p:cNvPr>
          <p:cNvPicPr>
            <a:picLocks noChangeAspect="1"/>
          </p:cNvPicPr>
          <p:nvPr/>
        </p:nvPicPr>
        <p:blipFill>
          <a:blip r:embed="rId2"/>
          <a:stretch>
            <a:fillRect/>
          </a:stretch>
        </p:blipFill>
        <p:spPr>
          <a:xfrm>
            <a:off x="3086100" y="99704"/>
            <a:ext cx="7913687" cy="6556335"/>
          </a:xfrm>
          <a:prstGeom prst="rect">
            <a:avLst/>
          </a:prstGeom>
        </p:spPr>
      </p:pic>
    </p:spTree>
    <p:extLst>
      <p:ext uri="{BB962C8B-B14F-4D97-AF65-F5344CB8AC3E}">
        <p14:creationId xmlns:p14="http://schemas.microsoft.com/office/powerpoint/2010/main" val="314027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6B717-BD27-0D19-559C-39E4FED090E3}"/>
              </a:ext>
            </a:extLst>
          </p:cNvPr>
          <p:cNvSpPr>
            <a:spLocks noGrp="1"/>
          </p:cNvSpPr>
          <p:nvPr>
            <p:ph type="title"/>
          </p:nvPr>
        </p:nvSpPr>
        <p:spPr/>
        <p:txBody>
          <a:bodyPr/>
          <a:lstStyle/>
          <a:p>
            <a:r>
              <a:rPr lang="en-US" cap="none" dirty="0"/>
              <a:t>Discussion</a:t>
            </a:r>
          </a:p>
        </p:txBody>
      </p:sp>
      <p:sp>
        <p:nvSpPr>
          <p:cNvPr id="3" name="Content Placeholder 2">
            <a:extLst>
              <a:ext uri="{FF2B5EF4-FFF2-40B4-BE49-F238E27FC236}">
                <a16:creationId xmlns:a16="http://schemas.microsoft.com/office/drawing/2014/main" id="{752173E9-35CE-C29C-D99C-4B7648327CC4}"/>
              </a:ext>
            </a:extLst>
          </p:cNvPr>
          <p:cNvSpPr>
            <a:spLocks noGrp="1"/>
          </p:cNvSpPr>
          <p:nvPr>
            <p:ph idx="1"/>
          </p:nvPr>
        </p:nvSpPr>
        <p:spPr/>
        <p:txBody>
          <a:bodyPr/>
          <a:lstStyle/>
          <a:p>
            <a:r>
              <a:rPr lang="en-US" dirty="0"/>
              <a:t>Study conducted by Natarajan G et al </a:t>
            </a:r>
          </a:p>
          <a:p>
            <a:r>
              <a:rPr lang="en-US" dirty="0"/>
              <a:t>Maria S, et al </a:t>
            </a:r>
          </a:p>
          <a:p>
            <a:r>
              <a:rPr lang="nl-NL" dirty="0"/>
              <a:t>In 2015 Jeong Ket al </a:t>
            </a:r>
          </a:p>
          <a:p>
            <a:r>
              <a:rPr lang="en-US" dirty="0"/>
              <a:t>In a study conducted by Mohammed Set al </a:t>
            </a:r>
          </a:p>
          <a:p>
            <a:r>
              <a:rPr lang="en-US" dirty="0"/>
              <a:t>Henderson-Smart DJ, et al </a:t>
            </a:r>
          </a:p>
          <a:p>
            <a:r>
              <a:rPr lang="en-US" dirty="0"/>
              <a:t>Steer PA, et al and </a:t>
            </a:r>
            <a:r>
              <a:rPr lang="en-US" dirty="0" err="1"/>
              <a:t>Markantonis</a:t>
            </a:r>
            <a:r>
              <a:rPr lang="en-US" dirty="0"/>
              <a:t> SL </a:t>
            </a:r>
          </a:p>
        </p:txBody>
      </p:sp>
    </p:spTree>
    <p:extLst>
      <p:ext uri="{BB962C8B-B14F-4D97-AF65-F5344CB8AC3E}">
        <p14:creationId xmlns:p14="http://schemas.microsoft.com/office/powerpoint/2010/main" val="281061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0BE32-E317-7CFE-7951-5C899105DB57}"/>
              </a:ext>
            </a:extLst>
          </p:cNvPr>
          <p:cNvSpPr>
            <a:spLocks noGrp="1"/>
          </p:cNvSpPr>
          <p:nvPr>
            <p:ph type="title"/>
          </p:nvPr>
        </p:nvSpPr>
        <p:spPr/>
        <p:txBody>
          <a:bodyPr/>
          <a:lstStyle/>
          <a:p>
            <a:r>
              <a:rPr lang="en-US" cap="none" dirty="0"/>
              <a:t>Conclusion</a:t>
            </a:r>
          </a:p>
        </p:txBody>
      </p:sp>
      <p:sp>
        <p:nvSpPr>
          <p:cNvPr id="3" name="Content Placeholder 2">
            <a:extLst>
              <a:ext uri="{FF2B5EF4-FFF2-40B4-BE49-F238E27FC236}">
                <a16:creationId xmlns:a16="http://schemas.microsoft.com/office/drawing/2014/main" id="{05AE3DFD-4862-5E5F-DEB2-B72D9B002CC3}"/>
              </a:ext>
            </a:extLst>
          </p:cNvPr>
          <p:cNvSpPr>
            <a:spLocks noGrp="1"/>
          </p:cNvSpPr>
          <p:nvPr>
            <p:ph idx="1"/>
          </p:nvPr>
        </p:nvSpPr>
        <p:spPr/>
        <p:txBody>
          <a:bodyPr/>
          <a:lstStyle/>
          <a:p>
            <a:r>
              <a:rPr lang="en-US" sz="2400" dirty="0"/>
              <a:t>Results of our study revealed that caffeine is a bit more effective than aminophylline in treatment of apnea of prematurity.</a:t>
            </a:r>
          </a:p>
          <a:p>
            <a:r>
              <a:rPr lang="en-US" sz="2400" dirty="0"/>
              <a:t>The percentages of patients who admitted with a gestational age of (1-5) days were a bit superior.</a:t>
            </a:r>
          </a:p>
          <a:p>
            <a:r>
              <a:rPr lang="en-US" sz="2400" dirty="0"/>
              <a:t>The association between the weight and the day of treatment start is significant that the number of patients with low birth weight were more than other groups.</a:t>
            </a:r>
          </a:p>
          <a:p>
            <a:endParaRPr lang="en-US" dirty="0"/>
          </a:p>
        </p:txBody>
      </p:sp>
    </p:spTree>
    <p:extLst>
      <p:ext uri="{BB962C8B-B14F-4D97-AF65-F5344CB8AC3E}">
        <p14:creationId xmlns:p14="http://schemas.microsoft.com/office/powerpoint/2010/main" val="2197304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D9-310D-8A11-BB4C-788D5E637473}"/>
              </a:ext>
            </a:extLst>
          </p:cNvPr>
          <p:cNvSpPr>
            <a:spLocks noGrp="1"/>
          </p:cNvSpPr>
          <p:nvPr>
            <p:ph type="title"/>
          </p:nvPr>
        </p:nvSpPr>
        <p:spPr/>
        <p:txBody>
          <a:bodyPr/>
          <a:lstStyle/>
          <a:p>
            <a:r>
              <a:rPr lang="en-US" cap="none" dirty="0"/>
              <a:t>Recommendation</a:t>
            </a:r>
          </a:p>
        </p:txBody>
      </p:sp>
      <p:sp>
        <p:nvSpPr>
          <p:cNvPr id="3" name="Content Placeholder 2">
            <a:extLst>
              <a:ext uri="{FF2B5EF4-FFF2-40B4-BE49-F238E27FC236}">
                <a16:creationId xmlns:a16="http://schemas.microsoft.com/office/drawing/2014/main" id="{BE09EE87-9E88-C5EB-0EA0-A8A9A15649F3}"/>
              </a:ext>
            </a:extLst>
          </p:cNvPr>
          <p:cNvSpPr>
            <a:spLocks noGrp="1"/>
          </p:cNvSpPr>
          <p:nvPr>
            <p:ph idx="1"/>
          </p:nvPr>
        </p:nvSpPr>
        <p:spPr/>
        <p:txBody>
          <a:bodyPr>
            <a:normAutofit/>
          </a:bodyPr>
          <a:lstStyle/>
          <a:p>
            <a:r>
              <a:rPr lang="en-US" sz="3200" dirty="0"/>
              <a:t>This a retrospective study ,so the needs for prospective study my change the results.</a:t>
            </a:r>
          </a:p>
          <a:p>
            <a:r>
              <a:rPr lang="en-US" sz="3200" dirty="0"/>
              <a:t>This study highlight the importance of close following up the newborn , specially the preterm to prevent the short and long </a:t>
            </a:r>
            <a:r>
              <a:rPr lang="en-US" sz="3200" dirty="0" err="1"/>
              <a:t>tem</a:t>
            </a:r>
            <a:r>
              <a:rPr lang="en-US" sz="3200" dirty="0"/>
              <a:t> complications </a:t>
            </a:r>
          </a:p>
        </p:txBody>
      </p:sp>
    </p:spTree>
    <p:extLst>
      <p:ext uri="{BB962C8B-B14F-4D97-AF65-F5344CB8AC3E}">
        <p14:creationId xmlns:p14="http://schemas.microsoft.com/office/powerpoint/2010/main" val="102837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09D4-B43A-A7B5-75F2-91B946B38BB1}"/>
              </a:ext>
            </a:extLst>
          </p:cNvPr>
          <p:cNvSpPr>
            <a:spLocks noGrp="1"/>
          </p:cNvSpPr>
          <p:nvPr>
            <p:ph type="title"/>
          </p:nvPr>
        </p:nvSpPr>
        <p:spPr/>
        <p:txBody>
          <a:bodyPr/>
          <a:lstStyle/>
          <a:p>
            <a:r>
              <a:rPr lang="en-US" cap="none" dirty="0"/>
              <a:t>Introduction</a:t>
            </a:r>
          </a:p>
        </p:txBody>
      </p:sp>
      <p:sp>
        <p:nvSpPr>
          <p:cNvPr id="3" name="Content Placeholder 2">
            <a:extLst>
              <a:ext uri="{FF2B5EF4-FFF2-40B4-BE49-F238E27FC236}">
                <a16:creationId xmlns:a16="http://schemas.microsoft.com/office/drawing/2014/main" id="{E02CF889-CD98-7F57-A8C1-8A0A868D233A}"/>
              </a:ext>
            </a:extLst>
          </p:cNvPr>
          <p:cNvSpPr>
            <a:spLocks noGrp="1"/>
          </p:cNvSpPr>
          <p:nvPr>
            <p:ph idx="1"/>
          </p:nvPr>
        </p:nvSpPr>
        <p:spPr/>
        <p:txBody>
          <a:bodyPr>
            <a:normAutofit lnSpcReduction="10000"/>
          </a:bodyPr>
          <a:lstStyle/>
          <a:p>
            <a:r>
              <a:rPr lang="en-US"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incidence of AOP is inversely correlated with gestational age and birth weight. Seven percent of neonates born at 34 to 35 weeks gestation, 15% at 32 to 33 weeks, 54% at 30 to 31 weeks [1], and nearly all infants born at &lt;29 weeks gestation or &lt;1,000 g exhibit AOP [2]. It is generally broken down into three subtypes: central, obstructive, or mixed [3]. Central apnea accounts for approximately 10% to 25% of all cases of apnea, with obstructive apnea accounting for 10% to 25% and mixed for 50% to 75%. In each individual infant, one of these subtypes tends to predominate [3].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761962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D2DE1A7-5B31-6414-CFEA-DFA58A3D4CA1}"/>
              </a:ext>
            </a:extLst>
          </p:cNvPr>
          <p:cNvPicPr>
            <a:picLocks noChangeAspect="1"/>
          </p:cNvPicPr>
          <p:nvPr/>
        </p:nvPicPr>
        <p:blipFill>
          <a:blip r:embed="rId2"/>
          <a:stretch>
            <a:fillRect/>
          </a:stretch>
        </p:blipFill>
        <p:spPr>
          <a:xfrm>
            <a:off x="3057525" y="796956"/>
            <a:ext cx="5729287" cy="5264088"/>
          </a:xfrm>
          <a:prstGeom prst="rect">
            <a:avLst/>
          </a:prstGeom>
        </p:spPr>
      </p:pic>
    </p:spTree>
    <p:extLst>
      <p:ext uri="{BB962C8B-B14F-4D97-AF65-F5344CB8AC3E}">
        <p14:creationId xmlns:p14="http://schemas.microsoft.com/office/powerpoint/2010/main" val="3004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DB3C-1551-7318-14BD-AFFB9A9224A8}"/>
              </a:ext>
            </a:extLst>
          </p:cNvPr>
          <p:cNvSpPr>
            <a:spLocks noGrp="1"/>
          </p:cNvSpPr>
          <p:nvPr>
            <p:ph type="title"/>
          </p:nvPr>
        </p:nvSpPr>
        <p:spPr/>
        <p:txBody>
          <a:bodyPr>
            <a:normAutofit fontScale="90000"/>
          </a:bodyPr>
          <a:lstStyle/>
          <a:p>
            <a:pPr marL="0" marR="0" rtl="0">
              <a:lnSpc>
                <a:spcPct val="115000"/>
              </a:lnSpc>
              <a:spcBef>
                <a:spcPts val="0"/>
              </a:spcBef>
              <a:spcAft>
                <a:spcPts val="1000"/>
              </a:spcAft>
            </a:pPr>
            <a:r>
              <a:rPr lang="en-US" sz="3200" b="1" u="sng" cap="none"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Pathogenesis:</a:t>
            </a:r>
            <a:br>
              <a:rPr lang="en-US" sz="18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E254187-D5AB-BCD1-C297-49A4890C1FCE}"/>
              </a:ext>
            </a:extLst>
          </p:cNvPr>
          <p:cNvSpPr>
            <a:spLocks noGrp="1"/>
          </p:cNvSpPr>
          <p:nvPr>
            <p:ph idx="1"/>
          </p:nvPr>
        </p:nvSpPr>
        <p:spPr>
          <a:xfrm>
            <a:off x="1451579" y="2015732"/>
            <a:ext cx="9603275" cy="3762216"/>
          </a:xfrm>
        </p:spPr>
        <p:txBody>
          <a:bodyPr>
            <a:normAutofit/>
          </a:bodyPr>
          <a:lstStyle/>
          <a:p>
            <a:pPr marL="0" indent="0">
              <a:buNone/>
            </a:pP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AOP likely reflects a “physiological” rather than a “pathological” immature state of respiratory control.</a:t>
            </a:r>
          </a:p>
          <a:p>
            <a:pPr>
              <a:buFont typeface="Wingdings" panose="05000000000000000000" pitchFamily="2" charset="2"/>
              <a:buChar char="q"/>
            </a:pPr>
            <a:r>
              <a:rPr lang="en-US" sz="3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Fetal to neonatal </a:t>
            </a:r>
            <a:r>
              <a:rPr lang="en-US" sz="32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transition :</a:t>
            </a:r>
          </a:p>
          <a:p>
            <a:pPr marL="0" indent="0">
              <a:buNone/>
            </a:pPr>
            <a:r>
              <a:rPr lang="en-US"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postnatal rise in PaO2 effectively silences peripheral chemoreceptors, resulting in delayed onset of spontaneous breathin</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a:t>
            </a:r>
            <a:r>
              <a:rPr lang="en-US" sz="36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47412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A80D3A-4390-5C48-FA42-8ABE7EA30770}"/>
              </a:ext>
            </a:extLst>
          </p:cNvPr>
          <p:cNvSpPr txBox="1"/>
          <p:nvPr/>
        </p:nvSpPr>
        <p:spPr>
          <a:xfrm>
            <a:off x="528434" y="2231820"/>
            <a:ext cx="7060096" cy="461665"/>
          </a:xfrm>
          <a:prstGeom prst="rect">
            <a:avLst/>
          </a:prstGeom>
          <a:noFill/>
        </p:spPr>
        <p:txBody>
          <a:bodyPr wrap="square">
            <a:spAutoFit/>
          </a:bodyPr>
          <a:lstStyle/>
          <a:p>
            <a:pPr marL="457200" indent="-457200">
              <a:buClr>
                <a:schemeClr val="accent1"/>
              </a:buClr>
              <a:buFont typeface="Wingdings" panose="05000000000000000000" pitchFamily="2" charset="2"/>
              <a:buChar char="q"/>
            </a:pPr>
            <a:r>
              <a:rPr lang="en-US" sz="2400" b="1" dirty="0"/>
              <a:t>Ventilatory response to hypercapnia</a:t>
            </a:r>
            <a:r>
              <a:rPr lang="en-US" b="1" dirty="0"/>
              <a:t>:</a:t>
            </a:r>
          </a:p>
        </p:txBody>
      </p:sp>
      <p:sp>
        <p:nvSpPr>
          <p:cNvPr id="7" name="TextBox 6">
            <a:extLst>
              <a:ext uri="{FF2B5EF4-FFF2-40B4-BE49-F238E27FC236}">
                <a16:creationId xmlns:a16="http://schemas.microsoft.com/office/drawing/2014/main" id="{04C1D7C0-BDE3-8842-1C7C-54FB861B42A2}"/>
              </a:ext>
            </a:extLst>
          </p:cNvPr>
          <p:cNvSpPr txBox="1"/>
          <p:nvPr/>
        </p:nvSpPr>
        <p:spPr>
          <a:xfrm>
            <a:off x="838199" y="2693485"/>
            <a:ext cx="10863469" cy="1200329"/>
          </a:xfrm>
          <a:prstGeom prst="rect">
            <a:avLst/>
          </a:prstGeom>
          <a:noFill/>
        </p:spPr>
        <p:txBody>
          <a:bodyPr wrap="square">
            <a:spAutoFit/>
          </a:bodyPr>
          <a:lstStyle/>
          <a:p>
            <a:r>
              <a:rPr lang="en-US" sz="2400" dirty="0"/>
              <a:t>premature infants increase ventilation by prolonging the period of expiration, but not increasing breath frequency or overall tidal volume, leading to less minute ventilation than that seen in term infants.</a:t>
            </a:r>
          </a:p>
        </p:txBody>
      </p:sp>
      <p:sp>
        <p:nvSpPr>
          <p:cNvPr id="11" name="TextBox 10">
            <a:extLst>
              <a:ext uri="{FF2B5EF4-FFF2-40B4-BE49-F238E27FC236}">
                <a16:creationId xmlns:a16="http://schemas.microsoft.com/office/drawing/2014/main" id="{E2C040E3-3288-1ADE-C4A0-215ED0FD89D4}"/>
              </a:ext>
            </a:extLst>
          </p:cNvPr>
          <p:cNvSpPr txBox="1"/>
          <p:nvPr/>
        </p:nvSpPr>
        <p:spPr>
          <a:xfrm>
            <a:off x="664266" y="4622999"/>
            <a:ext cx="10863468" cy="830997"/>
          </a:xfrm>
          <a:prstGeom prst="rect">
            <a:avLst/>
          </a:prstGeom>
          <a:noFill/>
        </p:spPr>
        <p:txBody>
          <a:bodyPr wrap="square">
            <a:spAutoFit/>
          </a:bodyPr>
          <a:lstStyle/>
          <a:p>
            <a:r>
              <a:rPr lang="en-US" sz="2400" dirty="0"/>
              <a:t>Activation of the laryngeal mucosa in premature infants can lead to apnea, bradycardia, and hypotension</a:t>
            </a:r>
          </a:p>
        </p:txBody>
      </p:sp>
      <p:sp>
        <p:nvSpPr>
          <p:cNvPr id="16" name="TextBox 15">
            <a:extLst>
              <a:ext uri="{FF2B5EF4-FFF2-40B4-BE49-F238E27FC236}">
                <a16:creationId xmlns:a16="http://schemas.microsoft.com/office/drawing/2014/main" id="{4DFA085C-E346-CD91-20D1-E4D043D27531}"/>
              </a:ext>
            </a:extLst>
          </p:cNvPr>
          <p:cNvSpPr txBox="1"/>
          <p:nvPr/>
        </p:nvSpPr>
        <p:spPr>
          <a:xfrm>
            <a:off x="634451" y="4067275"/>
            <a:ext cx="8809383" cy="461665"/>
          </a:xfrm>
          <a:prstGeom prst="rect">
            <a:avLst/>
          </a:prstGeom>
          <a:noFill/>
        </p:spPr>
        <p:txBody>
          <a:bodyPr wrap="square">
            <a:spAutoFit/>
          </a:bodyPr>
          <a:lstStyle/>
          <a:p>
            <a:pPr marL="457200" indent="-457200">
              <a:buClr>
                <a:schemeClr val="accent1"/>
              </a:buClr>
              <a:buFont typeface="Wingdings" panose="05000000000000000000" pitchFamily="2" charset="2"/>
              <a:buChar char="q"/>
            </a:pPr>
            <a:r>
              <a:rPr lang="en-US" sz="2400" b="1" dirty="0"/>
              <a:t>Ventilatory responses to laryngeal chemoreflex</a:t>
            </a:r>
            <a:r>
              <a:rPr lang="en-US" sz="2400" dirty="0"/>
              <a:t>:</a:t>
            </a:r>
          </a:p>
        </p:txBody>
      </p:sp>
      <p:sp>
        <p:nvSpPr>
          <p:cNvPr id="18" name="TextBox 17">
            <a:extLst>
              <a:ext uri="{FF2B5EF4-FFF2-40B4-BE49-F238E27FC236}">
                <a16:creationId xmlns:a16="http://schemas.microsoft.com/office/drawing/2014/main" id="{99A8CD21-E0F2-46C3-0D7D-38CD08BF0996}"/>
              </a:ext>
            </a:extLst>
          </p:cNvPr>
          <p:cNvSpPr txBox="1"/>
          <p:nvPr/>
        </p:nvSpPr>
        <p:spPr>
          <a:xfrm>
            <a:off x="634451" y="394640"/>
            <a:ext cx="10373139" cy="1569660"/>
          </a:xfrm>
          <a:prstGeom prst="rect">
            <a:avLst/>
          </a:prstGeom>
          <a:noFill/>
        </p:spPr>
        <p:txBody>
          <a:bodyPr wrap="square">
            <a:spAutoFit/>
          </a:bodyPr>
          <a:lstStyle/>
          <a:p>
            <a:pPr marL="342900" indent="-342900">
              <a:buClr>
                <a:schemeClr val="accent1"/>
              </a:buClr>
              <a:buFont typeface="Wingdings" panose="05000000000000000000" pitchFamily="2" charset="2"/>
              <a:buChar char="q"/>
            </a:pPr>
            <a:r>
              <a:rPr lang="en-US" sz="2400" b="1" dirty="0"/>
              <a:t>Ventilatory response to hypoxia: </a:t>
            </a:r>
            <a:r>
              <a:rPr lang="en-US" sz="2400" dirty="0"/>
              <a:t>increase in respiratory rate and tidal volume that lasts for 1–2 min, followed by a late, sustained decline in spontaneous breathing that may last for several weeks This late decline in spontaneous breathing is termed hypoxic ventilatory depression</a:t>
            </a:r>
            <a:endParaRPr lang="en-US" dirty="0"/>
          </a:p>
        </p:txBody>
      </p:sp>
    </p:spTree>
    <p:extLst>
      <p:ext uri="{BB962C8B-B14F-4D97-AF65-F5344CB8AC3E}">
        <p14:creationId xmlns:p14="http://schemas.microsoft.com/office/powerpoint/2010/main" val="321880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1EF842-A632-8CB0-9EA1-4848B37801FF}"/>
              </a:ext>
            </a:extLst>
          </p:cNvPr>
          <p:cNvSpPr txBox="1"/>
          <p:nvPr/>
        </p:nvSpPr>
        <p:spPr>
          <a:xfrm>
            <a:off x="364434" y="2851918"/>
            <a:ext cx="6102626" cy="461665"/>
          </a:xfrm>
          <a:prstGeom prst="rect">
            <a:avLst/>
          </a:prstGeom>
          <a:noFill/>
        </p:spPr>
        <p:txBody>
          <a:bodyPr wrap="square">
            <a:spAutoFit/>
          </a:bodyPr>
          <a:lstStyle/>
          <a:p>
            <a:pPr marL="342900" indent="-342900">
              <a:buClr>
                <a:schemeClr val="accent1"/>
              </a:buClr>
              <a:buFont typeface="Wingdings" panose="05000000000000000000" pitchFamily="2" charset="2"/>
              <a:buChar char="q"/>
            </a:pPr>
            <a:r>
              <a:rPr lang="en-US" sz="2400" b="1" dirty="0"/>
              <a:t>Genetic variability and apnea:</a:t>
            </a:r>
          </a:p>
        </p:txBody>
      </p:sp>
      <p:sp>
        <p:nvSpPr>
          <p:cNvPr id="5" name="TextBox 4">
            <a:extLst>
              <a:ext uri="{FF2B5EF4-FFF2-40B4-BE49-F238E27FC236}">
                <a16:creationId xmlns:a16="http://schemas.microsoft.com/office/drawing/2014/main" id="{911D9FFE-864A-FE39-3CFD-24FF23404D27}"/>
              </a:ext>
            </a:extLst>
          </p:cNvPr>
          <p:cNvSpPr txBox="1"/>
          <p:nvPr/>
        </p:nvSpPr>
        <p:spPr>
          <a:xfrm>
            <a:off x="573156" y="3429000"/>
            <a:ext cx="10416209" cy="830997"/>
          </a:xfrm>
          <a:prstGeom prst="rect">
            <a:avLst/>
          </a:prstGeom>
          <a:noFill/>
        </p:spPr>
        <p:txBody>
          <a:bodyPr wrap="square">
            <a:spAutoFit/>
          </a:bodyPr>
          <a:lstStyle/>
          <a:p>
            <a:r>
              <a:rPr lang="en-US" sz="2400" dirty="0"/>
              <a:t>researchers found that the heritability of AOP was 87% among same-gender twins . These findings raise the possibility that AOP has an important genetic basis.</a:t>
            </a:r>
          </a:p>
        </p:txBody>
      </p:sp>
      <p:sp>
        <p:nvSpPr>
          <p:cNvPr id="6" name="TextBox 5">
            <a:extLst>
              <a:ext uri="{FF2B5EF4-FFF2-40B4-BE49-F238E27FC236}">
                <a16:creationId xmlns:a16="http://schemas.microsoft.com/office/drawing/2014/main" id="{25B5DA11-6949-E45D-34B3-1DBF8EA07598}"/>
              </a:ext>
            </a:extLst>
          </p:cNvPr>
          <p:cNvSpPr txBox="1"/>
          <p:nvPr/>
        </p:nvSpPr>
        <p:spPr>
          <a:xfrm>
            <a:off x="364434" y="359978"/>
            <a:ext cx="6102626" cy="523220"/>
          </a:xfrm>
          <a:prstGeom prst="rect">
            <a:avLst/>
          </a:prstGeom>
          <a:noFill/>
        </p:spPr>
        <p:txBody>
          <a:bodyPr wrap="square">
            <a:spAutoFit/>
          </a:bodyPr>
          <a:lstStyle/>
          <a:p>
            <a:pPr marL="457200" indent="-457200">
              <a:buClr>
                <a:schemeClr val="accent1"/>
              </a:buClr>
              <a:buFont typeface="Wingdings" panose="05000000000000000000" pitchFamily="2" charset="2"/>
              <a:buChar char="q"/>
            </a:pPr>
            <a:r>
              <a:rPr lang="en-US" sz="2400" b="1" dirty="0"/>
              <a:t>Neurotransmitters and apnea</a:t>
            </a:r>
            <a:r>
              <a:rPr lang="en-US" sz="2800" b="1" dirty="0"/>
              <a:t>:</a:t>
            </a:r>
          </a:p>
        </p:txBody>
      </p:sp>
      <p:sp>
        <p:nvSpPr>
          <p:cNvPr id="7" name="TextBox 6">
            <a:extLst>
              <a:ext uri="{FF2B5EF4-FFF2-40B4-BE49-F238E27FC236}">
                <a16:creationId xmlns:a16="http://schemas.microsoft.com/office/drawing/2014/main" id="{10410A48-7EDC-D5D5-60F5-596353B670E6}"/>
              </a:ext>
            </a:extLst>
          </p:cNvPr>
          <p:cNvSpPr txBox="1"/>
          <p:nvPr/>
        </p:nvSpPr>
        <p:spPr>
          <a:xfrm>
            <a:off x="573156" y="940620"/>
            <a:ext cx="10518914" cy="1200329"/>
          </a:xfrm>
          <a:prstGeom prst="rect">
            <a:avLst/>
          </a:prstGeom>
          <a:noFill/>
        </p:spPr>
        <p:txBody>
          <a:bodyPr wrap="square">
            <a:spAutoFit/>
          </a:bodyPr>
          <a:lstStyle/>
          <a:p>
            <a:r>
              <a:rPr lang="en-US" sz="2400" dirty="0"/>
              <a:t>adenosine receptors are expressed in GABA-containing neurons. The binding of adenosine to its receptor may be involved with the release of GABA and thus inhibit respiration leading to apnea</a:t>
            </a:r>
          </a:p>
        </p:txBody>
      </p:sp>
    </p:spTree>
    <p:extLst>
      <p:ext uri="{BB962C8B-B14F-4D97-AF65-F5344CB8AC3E}">
        <p14:creationId xmlns:p14="http://schemas.microsoft.com/office/powerpoint/2010/main" val="131125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A008F-000E-A71F-A008-D0AC93BFEC54}"/>
              </a:ext>
            </a:extLst>
          </p:cNvPr>
          <p:cNvSpPr>
            <a:spLocks noGrp="1"/>
          </p:cNvSpPr>
          <p:nvPr>
            <p:ph type="title"/>
          </p:nvPr>
        </p:nvSpPr>
        <p:spPr/>
        <p:txBody>
          <a:bodyPr/>
          <a:lstStyle/>
          <a:p>
            <a:r>
              <a:rPr lang="en-US" cap="none" dirty="0"/>
              <a:t>Consequences of AOP:</a:t>
            </a:r>
          </a:p>
        </p:txBody>
      </p:sp>
      <p:sp>
        <p:nvSpPr>
          <p:cNvPr id="3" name="Content Placeholder 2">
            <a:extLst>
              <a:ext uri="{FF2B5EF4-FFF2-40B4-BE49-F238E27FC236}">
                <a16:creationId xmlns:a16="http://schemas.microsoft.com/office/drawing/2014/main" id="{4C0A169A-9FCD-D908-1FBF-C7DD02E20940}"/>
              </a:ext>
            </a:extLst>
          </p:cNvPr>
          <p:cNvSpPr>
            <a:spLocks noGrp="1"/>
          </p:cNvSpPr>
          <p:nvPr>
            <p:ph idx="1"/>
          </p:nvPr>
        </p:nvSpPr>
        <p:spPr>
          <a:xfrm>
            <a:off x="1451579" y="2015732"/>
            <a:ext cx="9839273" cy="3828477"/>
          </a:xfrm>
        </p:spPr>
        <p:txBody>
          <a:bodyPr>
            <a:normAutofit/>
          </a:bodyPr>
          <a:lstStyle/>
          <a:p>
            <a:r>
              <a:rPr lang="en-US" sz="3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Short-term </a:t>
            </a:r>
            <a:r>
              <a:rPr lang="en-US" sz="3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consequences:</a:t>
            </a:r>
            <a:r>
              <a:rPr lang="en-US" sz="2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premature infants, desaturation and bradycardic episodes often occur along with apnea.</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r>
              <a:rPr lang="en-US" sz="3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Long-term </a:t>
            </a:r>
            <a:r>
              <a:rPr lang="en-US" sz="32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consequences:</a:t>
            </a:r>
            <a:r>
              <a:rPr lang="en-US" sz="2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It</a:t>
            </a:r>
            <a:r>
              <a:rPr lang="en-US"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is difficult to prove a link between apnea and poor neurodevelopmental outcomes due to the possible coexistence of neurological injury in premature infants.</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29156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02AE-2010-7F5C-A447-422AAAC8FD3E}"/>
              </a:ext>
            </a:extLst>
          </p:cNvPr>
          <p:cNvSpPr>
            <a:spLocks noGrp="1"/>
          </p:cNvSpPr>
          <p:nvPr>
            <p:ph type="title"/>
          </p:nvPr>
        </p:nvSpPr>
        <p:spPr/>
        <p:txBody>
          <a:bodyPr/>
          <a:lstStyle/>
          <a:p>
            <a:r>
              <a:rPr lang="en-US" cap="none" dirty="0"/>
              <a:t>Methods:</a:t>
            </a:r>
          </a:p>
        </p:txBody>
      </p:sp>
      <p:sp>
        <p:nvSpPr>
          <p:cNvPr id="3" name="Content Placeholder 2">
            <a:extLst>
              <a:ext uri="{FF2B5EF4-FFF2-40B4-BE49-F238E27FC236}">
                <a16:creationId xmlns:a16="http://schemas.microsoft.com/office/drawing/2014/main" id="{F92971E9-B2C5-2AF1-C528-9FE40D4D2169}"/>
              </a:ext>
            </a:extLst>
          </p:cNvPr>
          <p:cNvSpPr>
            <a:spLocks noGrp="1"/>
          </p:cNvSpPr>
          <p:nvPr>
            <p:ph idx="1"/>
          </p:nvPr>
        </p:nvSpPr>
        <p:spPr/>
        <p:txBody>
          <a:bodyPr/>
          <a:lstStyle/>
          <a:p>
            <a:r>
              <a:rPr lang="en-US" dirty="0"/>
              <a:t>Study type: </a:t>
            </a:r>
          </a:p>
          <a:p>
            <a:r>
              <a:rPr lang="en-US" dirty="0"/>
              <a:t>Setting and duration</a:t>
            </a:r>
          </a:p>
          <a:p>
            <a:r>
              <a:rPr lang="en-US" dirty="0"/>
              <a:t>Duration: </a:t>
            </a:r>
          </a:p>
          <a:p>
            <a:r>
              <a:rPr lang="en-US" dirty="0"/>
              <a:t>Inclusion criteria</a:t>
            </a:r>
          </a:p>
          <a:p>
            <a:r>
              <a:rPr lang="en-US" dirty="0"/>
              <a:t>Exclusion criteria:</a:t>
            </a:r>
          </a:p>
          <a:p>
            <a:r>
              <a:rPr lang="en-US" dirty="0"/>
              <a:t>Study population: </a:t>
            </a:r>
          </a:p>
        </p:txBody>
      </p:sp>
    </p:spTree>
    <p:extLst>
      <p:ext uri="{BB962C8B-B14F-4D97-AF65-F5344CB8AC3E}">
        <p14:creationId xmlns:p14="http://schemas.microsoft.com/office/powerpoint/2010/main" val="92201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619AE-B7D9-D3C4-50C2-1139AD06BF2E}"/>
              </a:ext>
            </a:extLst>
          </p:cNvPr>
          <p:cNvSpPr>
            <a:spLocks noGrp="1"/>
          </p:cNvSpPr>
          <p:nvPr>
            <p:ph type="title"/>
          </p:nvPr>
        </p:nvSpPr>
        <p:spPr/>
        <p:txBody>
          <a:bodyPr/>
          <a:lstStyle/>
          <a:p>
            <a:r>
              <a:rPr lang="en-US" cap="none" dirty="0"/>
              <a:t>Study sample, sampling method, size of control group if present:</a:t>
            </a:r>
          </a:p>
        </p:txBody>
      </p:sp>
      <p:sp>
        <p:nvSpPr>
          <p:cNvPr id="3" name="Content Placeholder 2">
            <a:extLst>
              <a:ext uri="{FF2B5EF4-FFF2-40B4-BE49-F238E27FC236}">
                <a16:creationId xmlns:a16="http://schemas.microsoft.com/office/drawing/2014/main" id="{C7153BBE-559A-3394-3B7D-B90A52C9249F}"/>
              </a:ext>
            </a:extLst>
          </p:cNvPr>
          <p:cNvSpPr>
            <a:spLocks noGrp="1"/>
          </p:cNvSpPr>
          <p:nvPr>
            <p:ph idx="1"/>
          </p:nvPr>
        </p:nvSpPr>
        <p:spPr/>
        <p:txBody>
          <a:bodyPr>
            <a:normAutofit fontScale="92500"/>
          </a:bodyPr>
          <a:lstStyle/>
          <a:p>
            <a:r>
              <a:rPr lang="en-US" sz="2800" dirty="0"/>
              <a:t>Retrospective study, Available medical records of children admitted to the Neonatal Intensive Care Unit involving 2021 and 2022.</a:t>
            </a:r>
          </a:p>
          <a:p>
            <a:r>
              <a:rPr lang="en-US" sz="2800" dirty="0"/>
              <a:t>Permission obtained from Al-</a:t>
            </a:r>
            <a:r>
              <a:rPr lang="en-US" sz="2800" dirty="0" err="1"/>
              <a:t>kindy</a:t>
            </a:r>
            <a:r>
              <a:rPr lang="en-US" sz="2800" dirty="0"/>
              <a:t> college of medicine by administrative order directed to Neonatal Intensive Care unit at Al-</a:t>
            </a:r>
            <a:r>
              <a:rPr lang="en-US" sz="2800" dirty="0" err="1"/>
              <a:t>Elwiya</a:t>
            </a:r>
            <a:r>
              <a:rPr lang="en-US" sz="2800" dirty="0"/>
              <a:t> hospital for pediatric to facilitate the task of obtaining the information. </a:t>
            </a:r>
          </a:p>
        </p:txBody>
      </p:sp>
    </p:spTree>
    <p:extLst>
      <p:ext uri="{BB962C8B-B14F-4D97-AF65-F5344CB8AC3E}">
        <p14:creationId xmlns:p14="http://schemas.microsoft.com/office/powerpoint/2010/main" val="210333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9A68-F852-F790-AC75-A8817942E5B3}"/>
              </a:ext>
            </a:extLst>
          </p:cNvPr>
          <p:cNvSpPr>
            <a:spLocks noGrp="1"/>
          </p:cNvSpPr>
          <p:nvPr>
            <p:ph type="title"/>
          </p:nvPr>
        </p:nvSpPr>
        <p:spPr/>
        <p:txBody>
          <a:bodyPr/>
          <a:lstStyle/>
          <a:p>
            <a:r>
              <a:rPr lang="en-US" cap="none" dirty="0"/>
              <a:t>Method of data collection :</a:t>
            </a:r>
          </a:p>
        </p:txBody>
      </p:sp>
      <p:sp>
        <p:nvSpPr>
          <p:cNvPr id="3" name="Content Placeholder 2">
            <a:extLst>
              <a:ext uri="{FF2B5EF4-FFF2-40B4-BE49-F238E27FC236}">
                <a16:creationId xmlns:a16="http://schemas.microsoft.com/office/drawing/2014/main" id="{8051A9CA-D5C8-5D05-A968-0E3FE2DD8D27}"/>
              </a:ext>
            </a:extLst>
          </p:cNvPr>
          <p:cNvSpPr>
            <a:spLocks noGrp="1"/>
          </p:cNvSpPr>
          <p:nvPr>
            <p:ph idx="1"/>
          </p:nvPr>
        </p:nvSpPr>
        <p:spPr/>
        <p:txBody>
          <a:bodyPr>
            <a:normAutofit/>
          </a:bodyPr>
          <a:lstStyle/>
          <a:p>
            <a:r>
              <a:rPr lang="en-US" sz="2400" dirty="0"/>
              <a:t>The Study involved 120 premature infants aged between (1-15) days old, but only 90 of them met our criteria. data were collected from patients’ records in Neonatal Intensive Care Unit, data include recording information regarding (gender, age, weight, the day of treatment start, delivery method, treatment used and the result) </a:t>
            </a:r>
          </a:p>
          <a:p>
            <a:r>
              <a:rPr lang="en-US" sz="2400" dirty="0"/>
              <a:t>Age was divided into three categories</a:t>
            </a:r>
          </a:p>
          <a:p>
            <a:r>
              <a:rPr lang="en-US" sz="2400" dirty="0"/>
              <a:t>Weight divided into three categories</a:t>
            </a:r>
          </a:p>
        </p:txBody>
      </p:sp>
    </p:spTree>
    <p:extLst>
      <p:ext uri="{BB962C8B-B14F-4D97-AF65-F5344CB8AC3E}">
        <p14:creationId xmlns:p14="http://schemas.microsoft.com/office/powerpoint/2010/main" val="39807051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184</TotalTime>
  <Words>835</Words>
  <Application>Microsoft Office PowerPoint</Application>
  <PresentationFormat>Widescreen</PresentationFormat>
  <Paragraphs>63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Gill Sans MT</vt:lpstr>
      <vt:lpstr>Times New Roman</vt:lpstr>
      <vt:lpstr>Wingdings</vt:lpstr>
      <vt:lpstr>Gallery</vt:lpstr>
      <vt:lpstr>PowerPoint Presentation</vt:lpstr>
      <vt:lpstr>Introduction</vt:lpstr>
      <vt:lpstr>Pathogenesis: </vt:lpstr>
      <vt:lpstr>PowerPoint Presentation</vt:lpstr>
      <vt:lpstr>PowerPoint Presentation</vt:lpstr>
      <vt:lpstr>Consequences of AOP:</vt:lpstr>
      <vt:lpstr>Methods:</vt:lpstr>
      <vt:lpstr>Study sample, sampling method, size of control group if present:</vt:lpstr>
      <vt:lpstr>Method of data collection :</vt:lpstr>
      <vt:lpstr>Statistical methods:</vt:lpstr>
      <vt:lpstr>Results</vt:lpstr>
      <vt:lpstr>PowerPoint Presentation</vt:lpstr>
      <vt:lpstr>PowerPoint Presentation</vt:lpstr>
      <vt:lpstr>PowerPoint Presentation</vt:lpstr>
      <vt:lpstr>PowerPoint Presentation</vt:lpstr>
      <vt:lpstr>PowerPoint Presentation</vt:lpstr>
      <vt:lpstr>Discussion</vt:lpstr>
      <vt:lpstr>Conclusion</vt:lpstr>
      <vt:lpstr>Recommendation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2023-05-27T12:17:03Z</dcterms:created>
  <dcterms:modified xsi:type="dcterms:W3CDTF">2023-05-30T19:50:08Z</dcterms:modified>
</cp:coreProperties>
</file>